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2" r:id="rId3"/>
    <p:sldId id="279" r:id="rId4"/>
    <p:sldId id="274" r:id="rId5"/>
    <p:sldId id="259" r:id="rId6"/>
    <p:sldId id="263" r:id="rId7"/>
    <p:sldId id="275" r:id="rId8"/>
    <p:sldId id="276" r:id="rId9"/>
    <p:sldId id="269" r:id="rId10"/>
    <p:sldId id="278" r:id="rId11"/>
    <p:sldId id="280" r:id="rId12"/>
    <p:sldId id="281" r:id="rId13"/>
  </p:sldIdLst>
  <p:sldSz cx="9144000" cy="6858000" type="screen4x3"/>
  <p:notesSz cx="1023302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3" autoAdjust="0"/>
  </p:normalViewPr>
  <p:slideViewPr>
    <p:cSldViewPr>
      <p:cViewPr varScale="1">
        <p:scale>
          <a:sx n="105" d="100"/>
          <a:sy n="105" d="100"/>
        </p:scale>
        <p:origin x="-10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3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21" cy="3547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5818" y="0"/>
            <a:ext cx="4434921" cy="3547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E4361-CE5D-4DCC-961C-37E457DAAA08}" type="datetimeFigureOut">
              <a:rPr lang="en-GB" smtClean="0"/>
              <a:pPr/>
              <a:t>13/01/2011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6581"/>
            <a:ext cx="4434921" cy="3547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5818" y="6746581"/>
            <a:ext cx="4434921" cy="3547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58911-6AE8-4E4B-8C7A-03B46FA5FF3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311" cy="355124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6346" y="0"/>
            <a:ext cx="4434311" cy="355124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283C86AD-EF92-41C7-8BE3-D77EF5F8DDCF}" type="datetimeFigureOut">
              <a:rPr lang="en-US" smtClean="0"/>
              <a:pPr/>
              <a:t>1/13/2011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0100" y="531813"/>
            <a:ext cx="3552825" cy="2665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303" y="3373676"/>
            <a:ext cx="8186420" cy="3196114"/>
          </a:xfrm>
          <a:prstGeom prst="rect">
            <a:avLst/>
          </a:prstGeom>
        </p:spPr>
        <p:txBody>
          <a:bodyPr vert="horz" lIns="99057" tIns="49528" rIns="99057" bIns="4952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6119"/>
            <a:ext cx="4434311" cy="355124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6346" y="6746119"/>
            <a:ext cx="4434311" cy="355124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FC43CCF9-C452-49BA-8AE2-A6FB6E78B61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012160" y="6400800"/>
            <a:ext cx="2552403" cy="274638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0063" y="6400800"/>
            <a:ext cx="5440089" cy="274638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 algn="l">
              <a:defRPr smtClean="0"/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 algn="r">
              <a:defRPr/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30000"/>
                <a:satMod val="120000"/>
              </a:schemeClr>
              <a:schemeClr val="bg2">
                <a:tint val="70000"/>
                <a:satMod val="250000"/>
              </a:schemeClr>
            </a:duotone>
          </a:blip>
          <a:srcRect/>
          <a:tile tx="0" ty="0" sx="50000" sy="50000" flip="none" algn="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00063" y="6400800"/>
            <a:ext cx="5006975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GB" smtClean="0"/>
              <a:t>Evaluation of Intelligent Phaco Mode in Torsional Phacoemulsification</a:t>
            </a:r>
            <a:endParaRPr lang="en-GB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fld id="{1FF75B23-5941-4DA7-96FF-A9615F564C2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EDEDED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EDEDED"/>
          </a:solidFill>
          <a:latin typeface="Rockwell" pitchFamily="18" charset="0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969696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969696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969696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825635"/>
            <a:ext cx="8229600" cy="145123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kern="1200" dirty="0" smtClean="0">
                <a:solidFill>
                  <a:srgbClr val="EDEDE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+mj-lt"/>
                <a:ea typeface="+mj-ea"/>
                <a:cs typeface="+mj-cs"/>
              </a:rPr>
              <a:t>Evaluation of Intelligent Phaco Mode in Torsional Phacoemulsification </a:t>
            </a:r>
            <a:endParaRPr lang="en-GB" sz="44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899592" y="2708920"/>
            <a:ext cx="7272808" cy="1296144"/>
          </a:xfrm>
        </p:spPr>
        <p:txBody>
          <a:bodyPr>
            <a:normAutofit/>
          </a:bodyPr>
          <a:lstStyle/>
          <a:p>
            <a:pPr algn="ctr"/>
            <a:r>
              <a:rPr lang="en-GB" sz="2800" dirty="0" smtClean="0"/>
              <a:t>David Allen</a:t>
            </a:r>
          </a:p>
          <a:p>
            <a:pPr algn="ctr"/>
            <a:r>
              <a:rPr lang="en-GB" sz="2800" dirty="0" smtClean="0"/>
              <a:t>Sunderland  UK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endParaRPr lang="en-GB" sz="2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5517233"/>
            <a:ext cx="6840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Financial disclosure A &amp; E</a:t>
            </a:r>
          </a:p>
          <a:p>
            <a:pPr lvl="1">
              <a:buFont typeface="Arial" pitchFamily="34" charset="0"/>
              <a:buChar char="•"/>
            </a:pPr>
            <a:r>
              <a:rPr lang="en-GB" sz="1600" dirty="0" smtClean="0"/>
              <a:t> The author has had travel and lodging costs paid by as well as occasional honoraria from Alcon Surgical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Different settings of OZil IP – vacuum threshold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300154" y="1643051"/>
          <a:ext cx="6543692" cy="20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928"/>
                <a:gridCol w="1950116"/>
                <a:gridCol w="2065648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Stalls - </a:t>
                      </a:r>
                    </a:p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&gt;5 video frames</a:t>
                      </a:r>
                    </a:p>
                  </a:txBody>
                  <a:tcPr anchor="ctr"/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Long. power</a:t>
                      </a:r>
                      <a:r>
                        <a:rPr kumimoji="0" lang="en-GB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OZil amplitude ratio 0.7</a:t>
                      </a:r>
                      <a:endParaRPr kumimoji="0" lang="en-GB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2.08</a:t>
                      </a:r>
                      <a:endParaRPr kumimoji="0" lang="en-GB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Long. power</a:t>
                      </a:r>
                      <a:r>
                        <a:rPr kumimoji="0" lang="en-GB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OZil amplitude ratio 1.0</a:t>
                      </a:r>
                      <a:endParaRPr kumimoji="0" lang="en-GB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2.07</a:t>
                      </a:r>
                      <a:endParaRPr kumimoji="0" lang="en-GB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457200" y="3861048"/>
            <a:ext cx="8229600" cy="2311152"/>
          </a:xfrm>
        </p:spPr>
        <p:txBody>
          <a:bodyPr>
            <a:normAutofit/>
          </a:bodyPr>
          <a:lstStyle/>
          <a:p>
            <a:r>
              <a:rPr lang="en-GB" sz="2200" dirty="0" smtClean="0"/>
              <a:t>The ratios chosen were the maximum and minimum allowed by the software</a:t>
            </a:r>
          </a:p>
          <a:p>
            <a:pPr>
              <a:spcBef>
                <a:spcPts val="600"/>
              </a:spcBef>
            </a:pPr>
            <a:r>
              <a:rPr lang="en-GB" sz="2200" dirty="0" smtClean="0"/>
              <a:t>The ratio of longitudinal power to torsional amplitude commanded (within the available range) does not appear to have an impact on the CDE used or the smoothness of the procedure</a:t>
            </a:r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OZil IP summary </a:t>
            </a:r>
            <a:r>
              <a:rPr lang="en-GB" sz="2400" dirty="0" smtClean="0"/>
              <a:t>(1)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IP appears to have no energy use downside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IP clearly makes the procedure smoother with fewer interruptions when using less than optimal tips.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The greatest benefit is seen with a vacuum threshold set at 95% of the maximum</a:t>
            </a:r>
          </a:p>
          <a:p>
            <a:pPr>
              <a:spcBef>
                <a:spcPts val="600"/>
              </a:spcBef>
            </a:pPr>
            <a:r>
              <a:rPr lang="en-GB" dirty="0" smtClean="0"/>
              <a:t>The ratio of the added longitudinal</a:t>
            </a:r>
            <a:r>
              <a:rPr lang="en-GB" baseline="0" dirty="0" smtClean="0"/>
              <a:t> power to commanded torsional amplitude seems to have little or no impact on the smoothness or total phaco power.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600" kern="1200" dirty="0" smtClean="0">
                <a:solidFill>
                  <a:srgbClr val="EDEDED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OZil IP summary </a:t>
            </a:r>
            <a:r>
              <a:rPr lang="en-GB" sz="2400" kern="1200" dirty="0" smtClean="0">
                <a:solidFill>
                  <a:srgbClr val="EDEDED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study was performed with moderate to hard cataracts as seen in Sunderland (UK)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It is reasonable to suppose that IP </a:t>
            </a:r>
            <a:r>
              <a:rPr lang="en-GB" baseline="0" dirty="0" smtClean="0"/>
              <a:t>w</a:t>
            </a:r>
            <a:r>
              <a:rPr lang="en-GB" dirty="0" smtClean="0"/>
              <a:t>ould have even more benefit in regions where ‘rock’ cataracts are more common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Torsional phaco works by shaving material. If a lump of nucleus becomes lodged in the </a:t>
            </a:r>
            <a:r>
              <a:rPr lang="en-GB" sz="2800" dirty="0" smtClean="0"/>
              <a:t>opening of a non-optimum flared or mini-flared tip it can stall the consumption or even cause </a:t>
            </a:r>
            <a:r>
              <a:rPr lang="en-GB" sz="2800" dirty="0" smtClean="0"/>
              <a:t>clogging</a:t>
            </a:r>
            <a:endParaRPr lang="en-GB" sz="2800" dirty="0" smtClean="0"/>
          </a:p>
          <a:p>
            <a:r>
              <a:rPr lang="en-GB" sz="2800" dirty="0" smtClean="0"/>
              <a:t>I have shown (ESCRS annual meeting,  Stockholm 2007) that this problem is minimised by using the 45° mini-flare Kelman </a:t>
            </a:r>
            <a:r>
              <a:rPr lang="en-GB" sz="2800" dirty="0" smtClean="0"/>
              <a:t>tip</a:t>
            </a:r>
            <a:endParaRPr lang="en-GB" sz="2800" dirty="0" smtClean="0"/>
          </a:p>
          <a:p>
            <a:r>
              <a:rPr lang="en-GB" sz="2800" dirty="0" smtClean="0"/>
              <a:t>However, not all surgeons are comfortable with this </a:t>
            </a:r>
            <a:r>
              <a:rPr lang="en-GB" sz="2800" dirty="0" smtClean="0"/>
              <a:t>tip</a:t>
            </a:r>
            <a:endParaRPr lang="en-GB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92100" marR="0" indent="-2921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tabLst/>
              <a:defRPr/>
            </a:pP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 is a new mode which has been introduced on the Infiniti OZil platform, designed to reduce or eliminate this potential problem when surgeons use other </a:t>
            </a: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tips/needles</a:t>
            </a:r>
            <a:endParaRPr lang="en-GB" sz="28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92100" marR="0" indent="-2921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tabLst/>
              <a:defRPr/>
            </a:pP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vacuum level approaches or reaches the preset maximum, short (</a:t>
            </a:r>
            <a:r>
              <a:rPr lang="en-GB" sz="28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10ms</a:t>
            </a: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pulses of longitudinal phaco are added every 100 ms until the vacuum </a:t>
            </a: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drops</a:t>
            </a:r>
            <a:endParaRPr lang="en-GB" sz="28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92100" marR="0" indent="-2921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"/>
              <a:tabLst/>
              <a:defRPr/>
            </a:pP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theory is that the traditional longitudinal pulses keep material at the shearing plane ensuring emulsification before it enters narrowing part of the flare or mini-flare </a:t>
            </a:r>
            <a:r>
              <a:rPr lang="en-GB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and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If additional longitudinal phaco is being used, is there an ‘energy penalty’?</a:t>
            </a:r>
          </a:p>
          <a:p>
            <a:r>
              <a:rPr lang="en-GB" dirty="0" smtClean="0"/>
              <a:t>Does it add to the smoothness of the surgery?</a:t>
            </a:r>
          </a:p>
          <a:p>
            <a:r>
              <a:rPr lang="en-GB" dirty="0" smtClean="0"/>
              <a:t>Series of studies (50 cataracts in each series) using ‘stop and chop’ to divide the nucleus in two halves</a:t>
            </a:r>
          </a:p>
          <a:p>
            <a:r>
              <a:rPr lang="en-GB" dirty="0" smtClean="0"/>
              <a:t>Each half is removed with the different settings being compared (therefore each acts as its own control for nucleus density)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704304"/>
          </a:xfrm>
        </p:spPr>
        <p:txBody>
          <a:bodyPr>
            <a:noAutofit/>
          </a:bodyPr>
          <a:lstStyle/>
          <a:p>
            <a:r>
              <a:rPr lang="en-GB" sz="3200" kern="1200" dirty="0" smtClean="0">
                <a:solidFill>
                  <a:srgbClr val="EDEDED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Results – CDE measured with IP on and IP off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6"/>
            <a:ext cx="8229600" cy="4743475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GB" sz="2000" dirty="0" smtClean="0"/>
              <a:t>Mini-flare Kelman needle used throughout</a:t>
            </a:r>
          </a:p>
          <a:p>
            <a:pPr>
              <a:spcBef>
                <a:spcPts val="600"/>
              </a:spcBef>
            </a:pPr>
            <a:r>
              <a:rPr lang="en-GB" sz="2000" dirty="0" smtClean="0"/>
              <a:t>‘moderate fluidics’ = 300 mmHg vacuum limit and 30 mL/min aspiration flow rate</a:t>
            </a:r>
          </a:p>
          <a:p>
            <a:pPr>
              <a:spcBef>
                <a:spcPts val="600"/>
              </a:spcBef>
            </a:pPr>
            <a:r>
              <a:rPr lang="en-GB" sz="2000" dirty="0" smtClean="0"/>
              <a:t>‘high fluidics’ = 400 mmHg vacuum limit and 40 mL/min aspiration flow rate</a:t>
            </a:r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spcBef>
                <a:spcPts val="600"/>
              </a:spcBef>
            </a:pPr>
            <a:endParaRPr lang="en-GB" sz="20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sz="2000" dirty="0" smtClean="0"/>
              <a:t>No significant difference in CDE between IP on/off in any of the groups       (i.e. NO power penalty)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3568" y="2852936"/>
          <a:ext cx="7501520" cy="2592000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4644000"/>
                <a:gridCol w="1428760"/>
                <a:gridCol w="1428760"/>
              </a:tblGrid>
              <a:tr h="648000">
                <a:tc>
                  <a:txBody>
                    <a:bodyPr/>
                    <a:lstStyle/>
                    <a:p>
                      <a:pPr algn="ctr" fontAlgn="b"/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400" b="0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IP On</a:t>
                      </a:r>
                      <a:endParaRPr kumimoji="0" lang="en-GB" sz="2400" b="0" u="none" strike="noStrike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400" b="0" u="none" strike="noStrike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IP Off</a:t>
                      </a:r>
                      <a:endParaRPr kumimoji="0" lang="en-GB" sz="2400" b="0" u="none" strike="noStrike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GB" sz="2400" b="0" u="none" strike="noStrike" dirty="0" smtClean="0"/>
                        <a:t>45° tip and moderate fluidics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2.70</a:t>
                      </a:r>
                      <a:endParaRPr kumimoji="0" lang="en-GB" sz="2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2.69</a:t>
                      </a:r>
                      <a:endParaRPr kumimoji="0" lang="en-GB" sz="2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n-GB" sz="2400" b="0" u="none" strike="noStrike" dirty="0" smtClean="0"/>
                        <a:t>30° tip and moderate fluidics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2.85</a:t>
                      </a:r>
                    </a:p>
                  </a:txBody>
                  <a:tcPr marL="0" marR="0" marT="0" marB="0" anchor="ctr"/>
                </a:tc>
              </a:tr>
              <a:tr h="64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u="none" strike="noStrike" dirty="0" smtClean="0"/>
                        <a:t>30° tip and high fluidics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2.24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4000"/>
            <a:ext cx="8712968" cy="1143000"/>
          </a:xfrm>
        </p:spPr>
        <p:txBody>
          <a:bodyPr>
            <a:normAutofit/>
          </a:bodyPr>
          <a:lstStyle/>
          <a:p>
            <a:r>
              <a:rPr lang="en-GB" sz="3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Results – procedure ‘smoothness’ with IP on and IP off with 30° mini-flare Kelman tip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85852" y="3180928"/>
          <a:ext cx="65436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928"/>
                <a:gridCol w="2198380"/>
                <a:gridCol w="1817384"/>
              </a:tblGrid>
              <a:tr h="61200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Stalls -</a:t>
                      </a:r>
                    </a:p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&gt;12 video frames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Clogs</a:t>
                      </a:r>
                    </a:p>
                  </a:txBody>
                  <a:tcPr anchor="ctr"/>
                </a:tc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30° moderate fluidics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IP 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30° moderate fluidics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IP off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26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/>
                </a:tc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30° higher fluidics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 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en-GB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30° high fluidics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IP off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kumimoji="0" lang="en-GB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000" dirty="0" smtClean="0"/>
              <a:t>Analysis of recorded video to find number of occasions when the procedure ‘stalls’ – i.e. maximum vacuum reached but no apparent material consumption for &gt;12 video frames (500 ms)</a:t>
            </a:r>
          </a:p>
          <a:p>
            <a:r>
              <a:rPr lang="en-GB" sz="2000" dirty="0" smtClean="0"/>
              <a:t>‘Clog’ defined as full occlusion for &gt;2 seconds despite maximum ‘power’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 2 of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These results confirmed the clinical impression that IP is effective and that most benefit is seen with 30° mini-flare needle.</a:t>
            </a:r>
          </a:p>
          <a:p>
            <a:r>
              <a:rPr lang="en-GB" dirty="0" smtClean="0"/>
              <a:t>The next stage was to see what effect different settings might have with that needle</a:t>
            </a:r>
          </a:p>
          <a:p>
            <a:r>
              <a:rPr lang="en-GB" dirty="0" smtClean="0"/>
              <a:t>Assessed the CDE value for each hemi-nucleus, and the number of ‘stalls’ of the procedure - this time using a more sensitive threshold of &gt; 5 consecutive video frames (200 ms)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600" kern="1200" dirty="0" smtClean="0">
                <a:solidFill>
                  <a:srgbClr val="EDEDED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Part 2 of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Examine the threshold for IP being activated – either at 95% of target vacuum or only when full vacuum reached (100%)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Examine how much longitudinal phaco added – ratio of longitudinal power applied to how much torsional amplitude being commanded by the footpedal 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srgbClr val="AAAAAA"/>
                </a:solidFill>
              </a:rPr>
              <a:t>Evaluation of Intelligent Phaco Mode in Torsional Phacoemulsification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48320"/>
          </a:xfrm>
        </p:spPr>
        <p:txBody>
          <a:bodyPr>
            <a:noAutofit/>
          </a:bodyPr>
          <a:lstStyle/>
          <a:p>
            <a:r>
              <a:rPr lang="en-GB" sz="3200" kern="1200" dirty="0" smtClean="0">
                <a:solidFill>
                  <a:srgbClr val="EDEDED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Different settings of OZil IP – vacuum threshold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300154" y="1643051"/>
          <a:ext cx="6543692" cy="20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928"/>
                <a:gridCol w="1950116"/>
                <a:gridCol w="2065648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Stalls - </a:t>
                      </a:r>
                    </a:p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&gt;5 video frames</a:t>
                      </a:r>
                    </a:p>
                  </a:txBody>
                  <a:tcPr anchor="ctr"/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Trigger vacuum threshold 95%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2.61</a:t>
                      </a:r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*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eaLnBrk="1" fontAlgn="t" latinLnBrk="0" hangingPunct="1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  <a:r>
                        <a:rPr kumimoji="0" lang="en-GB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Trigger vacuum threshold 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2.38</a:t>
                      </a:r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*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P=0.12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 </a:t>
                      </a:r>
                      <a:r>
                        <a:rPr kumimoji="0" lang="en-GB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  <a:p>
                      <a:pPr algn="ctr"/>
                      <a:r>
                        <a:rPr kumimoji="0" lang="en-GB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P=0.02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David Allen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Evaluation of Intelligent Phaco Mode in Torsional Phacoemulsification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4294967295"/>
          </p:nvPr>
        </p:nvSpPr>
        <p:spPr>
          <a:xfrm>
            <a:off x="457200" y="3861048"/>
            <a:ext cx="8229600" cy="231115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 smtClean="0"/>
              <a:t>There is a small but statistically insignificant</a:t>
            </a:r>
            <a:r>
              <a:rPr lang="en-GB" baseline="0" dirty="0" smtClean="0"/>
              <a:t> reduction in CDE if the IP does not trigger until the max. vacuum is reached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dirty="0" smtClean="0"/>
              <a:t>However there is a statistically very significant </a:t>
            </a:r>
            <a:r>
              <a:rPr lang="en-GB" dirty="0" smtClean="0"/>
              <a:t>de</a:t>
            </a:r>
            <a:r>
              <a:rPr lang="en-GB" dirty="0" smtClean="0"/>
              <a:t>crease </a:t>
            </a:r>
            <a:r>
              <a:rPr lang="en-GB" dirty="0" smtClean="0"/>
              <a:t>in the number of ‘stalls’ seen on the video with vacuum threshold set at </a:t>
            </a:r>
            <a:r>
              <a:rPr lang="en-GB" dirty="0" smtClean="0"/>
              <a:t>95</a:t>
            </a:r>
            <a:r>
              <a:rPr lang="en-GB" dirty="0" smtClean="0"/>
              <a:t>%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t defaul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Words>978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Current default</vt:lpstr>
      <vt:lpstr>Evaluation of Intelligent Phaco Mode in Torsional Phacoemulsification </vt:lpstr>
      <vt:lpstr>Background</vt:lpstr>
      <vt:lpstr>Background</vt:lpstr>
      <vt:lpstr>Questions and methods</vt:lpstr>
      <vt:lpstr>Results – CDE measured with IP on and IP off</vt:lpstr>
      <vt:lpstr>Results – procedure ‘smoothness’ with IP on and IP off with 30° mini-flare Kelman tip</vt:lpstr>
      <vt:lpstr>Part 2 of study</vt:lpstr>
      <vt:lpstr>Part 2 of study</vt:lpstr>
      <vt:lpstr>Different settings of OZil IP – vacuum threshold</vt:lpstr>
      <vt:lpstr>Different settings of OZil IP – vacuum threshold</vt:lpstr>
      <vt:lpstr>OZil IP summary (1)</vt:lpstr>
      <vt:lpstr>OZil IP summary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Phaco-tip performance with Ozil IP</dc:title>
  <dc:creator>David Allen</dc:creator>
  <cp:lastModifiedBy>David Allen</cp:lastModifiedBy>
  <cp:revision>21</cp:revision>
  <dcterms:created xsi:type="dcterms:W3CDTF">2010-03-04T08:56:00Z</dcterms:created>
  <dcterms:modified xsi:type="dcterms:W3CDTF">2011-01-13T11:15:00Z</dcterms:modified>
</cp:coreProperties>
</file>