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5" r:id="rId5"/>
    <p:sldId id="266" r:id="rId6"/>
    <p:sldId id="267" r:id="rId7"/>
    <p:sldId id="262" r:id="rId8"/>
    <p:sldId id="269" r:id="rId9"/>
    <p:sldId id="268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Complication</a:t>
            </a:r>
            <a:r>
              <a:rPr lang="en-US" baseline="0"/>
              <a:t> Rate</a:t>
            </a:r>
            <a:endParaRPr lang="en-US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Diabetics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CME</c:v>
                </c:pt>
                <c:pt idx="1">
                  <c:v>RD</c:v>
                </c:pt>
                <c:pt idx="2">
                  <c:v>Macular Hole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0.11000000000000001</c:v>
                </c:pt>
                <c:pt idx="1">
                  <c:v>0.11000000000000001</c:v>
                </c:pt>
                <c:pt idx="2">
                  <c:v>5.000000000000001E-2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Non-Diabetics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CME</c:v>
                </c:pt>
                <c:pt idx="1">
                  <c:v>RD</c:v>
                </c:pt>
                <c:pt idx="2">
                  <c:v>Macular Hole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51051520"/>
        <c:axId val="51139712"/>
        <c:axId val="0"/>
      </c:bar3DChart>
      <c:catAx>
        <c:axId val="51051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Complications</a:t>
                </a:r>
              </a:p>
            </c:rich>
          </c:tx>
          <c:layout/>
        </c:title>
        <c:majorTickMark val="none"/>
        <c:tickLblPos val="nextTo"/>
        <c:crossAx val="51139712"/>
        <c:crosses val="autoZero"/>
        <c:auto val="1"/>
        <c:lblAlgn val="ctr"/>
        <c:lblOffset val="100"/>
      </c:catAx>
      <c:valAx>
        <c:axId val="5113971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Rate</a:t>
                </a:r>
                <a:r>
                  <a:rPr lang="en-US" baseline="0"/>
                  <a:t> of Complications</a:t>
                </a:r>
                <a:endParaRPr lang="en-US"/>
              </a:p>
            </c:rich>
          </c:tx>
          <c:layout/>
        </c:title>
        <c:numFmt formatCode="0%" sourceLinked="1"/>
        <c:tickLblPos val="nextTo"/>
        <c:crossAx val="5105152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359D-F633-4B21-8E79-57114F15DE0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1268-6093-4CD0-BEA0-0B8F6DFD9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359D-F633-4B21-8E79-57114F15DE0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1268-6093-4CD0-BEA0-0B8F6DFD9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359D-F633-4B21-8E79-57114F15DE0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1268-6093-4CD0-BEA0-0B8F6DFD9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359D-F633-4B21-8E79-57114F15DE0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1268-6093-4CD0-BEA0-0B8F6DFD9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359D-F633-4B21-8E79-57114F15DE0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1268-6093-4CD0-BEA0-0B8F6DFD9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359D-F633-4B21-8E79-57114F15DE0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1268-6093-4CD0-BEA0-0B8F6DFD9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359D-F633-4B21-8E79-57114F15DE0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1268-6093-4CD0-BEA0-0B8F6DFD9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359D-F633-4B21-8E79-57114F15DE0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1268-6093-4CD0-BEA0-0B8F6DFD9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359D-F633-4B21-8E79-57114F15DE0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1268-6093-4CD0-BEA0-0B8F6DFD9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359D-F633-4B21-8E79-57114F15DE0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1268-6093-4CD0-BEA0-0B8F6DFD9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359D-F633-4B21-8E79-57114F15DE0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1268-6093-4CD0-BEA0-0B8F6DFD9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C359D-F633-4B21-8E79-57114F15DE06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1268-6093-4CD0-BEA0-0B8F6DFD93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5000"/>
            <a:lum/>
          </a:blip>
          <a:srcRect/>
          <a:stretch>
            <a:fillRect l="-5000" t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Increased Risk of Complications Following </a:t>
            </a:r>
            <a:r>
              <a:rPr lang="en-US" b="1" dirty="0" err="1" smtClean="0"/>
              <a:t>Nd:YAG</a:t>
            </a:r>
            <a:r>
              <a:rPr lang="en-US" b="1" dirty="0" smtClean="0"/>
              <a:t> </a:t>
            </a:r>
            <a:r>
              <a:rPr lang="en-US" b="1" dirty="0" err="1" smtClean="0"/>
              <a:t>Capsulotomy</a:t>
            </a:r>
            <a:r>
              <a:rPr lang="en-US" b="1" dirty="0" smtClean="0"/>
              <a:t> for PCO in Diabetic Versus </a:t>
            </a:r>
            <a:r>
              <a:rPr lang="en-US" b="1" dirty="0" err="1" smtClean="0"/>
              <a:t>Nondiabetic</a:t>
            </a:r>
            <a:r>
              <a:rPr lang="en-US" b="1" dirty="0" smtClean="0"/>
              <a:t> Patients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Adam G. Chun, MD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Jennifer H. Hung, MD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South Carolina, School of Medicine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Ophthalmology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6388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authors have no financial interest in the subject matter of this e-poster.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sz="1600" dirty="0" smtClean="0"/>
              <a:t>Wilson ME </a:t>
            </a:r>
            <a:r>
              <a:rPr lang="en-US" sz="1600" dirty="0" err="1" smtClean="0"/>
              <a:t>Jr</a:t>
            </a:r>
            <a:r>
              <a:rPr lang="en-US" sz="1600" dirty="0" smtClean="0"/>
              <a:t>, </a:t>
            </a:r>
            <a:r>
              <a:rPr lang="en-US" sz="1600" dirty="0" err="1" smtClean="0"/>
              <a:t>Trivedi</a:t>
            </a:r>
            <a:r>
              <a:rPr lang="en-US" sz="1600" dirty="0" smtClean="0"/>
              <a:t> RH.  The ongoing battle against posterior capsular </a:t>
            </a:r>
            <a:r>
              <a:rPr lang="en-US" sz="1600" dirty="0" err="1" smtClean="0"/>
              <a:t>opacification</a:t>
            </a:r>
            <a:r>
              <a:rPr lang="en-US" sz="1600" dirty="0" smtClean="0"/>
              <a:t>. </a:t>
            </a:r>
            <a:r>
              <a:rPr lang="en-US" sz="1600" i="1" dirty="0" smtClean="0"/>
              <a:t>Arch </a:t>
            </a:r>
            <a:r>
              <a:rPr lang="en-US" sz="1600" i="1" dirty="0" err="1" smtClean="0"/>
              <a:t>Ophthalmol</a:t>
            </a:r>
            <a:r>
              <a:rPr lang="en-US" sz="1600" i="1" dirty="0" smtClean="0"/>
              <a:t>.</a:t>
            </a:r>
            <a:r>
              <a:rPr lang="en-US" sz="1600" dirty="0" smtClean="0"/>
              <a:t>  2007; 125(4) 555-556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600" dirty="0" err="1" smtClean="0"/>
              <a:t>Nekolova</a:t>
            </a:r>
            <a:r>
              <a:rPr lang="en-US" sz="1600" dirty="0" smtClean="0"/>
              <a:t> J, </a:t>
            </a:r>
            <a:r>
              <a:rPr lang="en-US" sz="1600" dirty="0" err="1" smtClean="0"/>
              <a:t>Pozlerova</a:t>
            </a:r>
            <a:r>
              <a:rPr lang="en-US" sz="1600" dirty="0" smtClean="0"/>
              <a:t> J, </a:t>
            </a:r>
            <a:r>
              <a:rPr lang="en-US" sz="1600" dirty="0" err="1" smtClean="0"/>
              <a:t>Jiraskova</a:t>
            </a:r>
            <a:r>
              <a:rPr lang="en-US" sz="1600" dirty="0" smtClean="0"/>
              <a:t> N, </a:t>
            </a:r>
            <a:r>
              <a:rPr lang="en-US" sz="1600" dirty="0" err="1" smtClean="0"/>
              <a:t>Rozsival</a:t>
            </a:r>
            <a:r>
              <a:rPr lang="en-US" sz="1600" dirty="0" smtClean="0"/>
              <a:t> P.  Posterior capsule </a:t>
            </a:r>
            <a:r>
              <a:rPr lang="en-US" sz="1600" dirty="0" err="1" smtClean="0"/>
              <a:t>opacification</a:t>
            </a:r>
            <a:r>
              <a:rPr lang="en-US" sz="1600" dirty="0" smtClean="0"/>
              <a:t> in patients with type 2 diabetes mellitus. </a:t>
            </a:r>
            <a:r>
              <a:rPr lang="en-US" sz="1600" i="1" dirty="0" err="1" smtClean="0"/>
              <a:t>Cesk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Slov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Oftalmol</a:t>
            </a:r>
            <a:r>
              <a:rPr lang="en-US" sz="1600" dirty="0" smtClean="0"/>
              <a:t>. 2008 Sep;64(5):193-6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600" dirty="0" err="1" smtClean="0"/>
              <a:t>Awasthi</a:t>
            </a:r>
            <a:r>
              <a:rPr lang="en-US" sz="1600" dirty="0" smtClean="0"/>
              <a:t> N, </a:t>
            </a:r>
            <a:r>
              <a:rPr lang="en-US" sz="1600" dirty="0" err="1" smtClean="0"/>
              <a:t>Guo</a:t>
            </a:r>
            <a:r>
              <a:rPr lang="en-US" sz="1600" dirty="0" smtClean="0"/>
              <a:t> S, </a:t>
            </a:r>
            <a:r>
              <a:rPr lang="en-US" sz="1600" dirty="0" err="1" smtClean="0"/>
              <a:t>Wagne</a:t>
            </a:r>
            <a:r>
              <a:rPr lang="en-US" sz="1600" dirty="0" smtClean="0"/>
              <a:t> B. Posterior Capsular </a:t>
            </a:r>
            <a:r>
              <a:rPr lang="en-US" sz="1600" dirty="0" err="1" smtClean="0"/>
              <a:t>Opacification</a:t>
            </a:r>
            <a:r>
              <a:rPr lang="en-US" sz="1600" dirty="0" smtClean="0"/>
              <a:t>. </a:t>
            </a:r>
            <a:r>
              <a:rPr lang="en-US" sz="1600" i="1" dirty="0" smtClean="0"/>
              <a:t> Arch </a:t>
            </a:r>
            <a:r>
              <a:rPr lang="en-US" sz="1600" i="1" dirty="0" err="1" smtClean="0"/>
              <a:t>Ophthalmol</a:t>
            </a:r>
            <a:r>
              <a:rPr lang="en-US" sz="1600" i="1" dirty="0" smtClean="0"/>
              <a:t>.  </a:t>
            </a:r>
            <a:r>
              <a:rPr lang="en-US" sz="1600" dirty="0" smtClean="0"/>
              <a:t>2009; 127(4):  555-562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600" dirty="0" err="1" smtClean="0"/>
              <a:t>Elgohar</a:t>
            </a:r>
            <a:r>
              <a:rPr lang="en-US" sz="1600" dirty="0" smtClean="0"/>
              <a:t> MA, </a:t>
            </a:r>
            <a:r>
              <a:rPr lang="en-US" sz="1600" dirty="0" err="1" smtClean="0"/>
              <a:t>Dowler</a:t>
            </a:r>
            <a:r>
              <a:rPr lang="en-US" sz="1600" dirty="0" smtClean="0"/>
              <a:t> JG.  Incidence and risk factors of ND: YAG </a:t>
            </a:r>
            <a:r>
              <a:rPr lang="en-US" sz="1600" dirty="0" err="1" smtClean="0"/>
              <a:t>capsulotomy</a:t>
            </a:r>
            <a:r>
              <a:rPr lang="en-US" sz="1600" dirty="0" smtClean="0"/>
              <a:t> after </a:t>
            </a:r>
            <a:r>
              <a:rPr lang="en-US" sz="1600" dirty="0" err="1" smtClean="0"/>
              <a:t>phacoemulsification</a:t>
            </a:r>
            <a:r>
              <a:rPr lang="en-US" sz="1600" dirty="0" smtClean="0"/>
              <a:t> in non-diabetic and diabetic patients.  </a:t>
            </a:r>
            <a:r>
              <a:rPr lang="en-US" sz="1600" i="1" dirty="0" err="1" smtClean="0"/>
              <a:t>Clin</a:t>
            </a:r>
            <a:r>
              <a:rPr lang="en-US" sz="1600" i="1" dirty="0" smtClean="0"/>
              <a:t> Experiment </a:t>
            </a:r>
            <a:r>
              <a:rPr lang="en-US" sz="1600" i="1" dirty="0" err="1" smtClean="0"/>
              <a:t>Ophthalmol</a:t>
            </a:r>
            <a:r>
              <a:rPr lang="en-US" sz="1600" i="1" dirty="0" smtClean="0"/>
              <a:t>.</a:t>
            </a:r>
            <a:r>
              <a:rPr lang="en-US" sz="1600" dirty="0" smtClean="0"/>
              <a:t>  2006 Aug: 34(6): 526-534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600" dirty="0" err="1" smtClean="0"/>
              <a:t>Karczewicz</a:t>
            </a:r>
            <a:r>
              <a:rPr lang="en-US" sz="1600" dirty="0" smtClean="0"/>
              <a:t> D, </a:t>
            </a:r>
            <a:r>
              <a:rPr lang="en-US" sz="1600" dirty="0" err="1" smtClean="0"/>
              <a:t>Lubinski</a:t>
            </a:r>
            <a:r>
              <a:rPr lang="en-US" sz="1600" dirty="0" smtClean="0"/>
              <a:t> W, </a:t>
            </a:r>
            <a:r>
              <a:rPr lang="en-US" sz="1600" dirty="0" err="1" smtClean="0"/>
              <a:t>Podboraczynska-JodkoK</a:t>
            </a:r>
            <a:r>
              <a:rPr lang="en-US" sz="1600" dirty="0" smtClean="0"/>
              <a:t>, </a:t>
            </a:r>
            <a:r>
              <a:rPr lang="en-US" sz="1600" dirty="0" err="1" smtClean="0"/>
              <a:t>Spoz</a:t>
            </a:r>
            <a:r>
              <a:rPr lang="en-US" sz="1600" dirty="0" smtClean="0"/>
              <a:t> E.  </a:t>
            </a:r>
            <a:r>
              <a:rPr lang="en-US" sz="1600" dirty="0" err="1" smtClean="0"/>
              <a:t>Pseudophakic</a:t>
            </a:r>
            <a:r>
              <a:rPr lang="en-US" sz="1600" dirty="0" smtClean="0"/>
              <a:t> retinal detachment after cataract surgery by </a:t>
            </a:r>
            <a:r>
              <a:rPr lang="en-US" sz="1600" dirty="0" err="1" smtClean="0"/>
              <a:t>phacoemulsification</a:t>
            </a:r>
            <a:r>
              <a:rPr lang="en-US" sz="1600" dirty="0" smtClean="0"/>
              <a:t>.  </a:t>
            </a:r>
            <a:r>
              <a:rPr lang="en-US" sz="1600" i="1" dirty="0" smtClean="0"/>
              <a:t>Ann </a:t>
            </a:r>
            <a:r>
              <a:rPr lang="en-US" sz="1600" i="1" dirty="0" err="1" smtClean="0"/>
              <a:t>Acad</a:t>
            </a:r>
            <a:r>
              <a:rPr lang="en-US" sz="1600" i="1" dirty="0" smtClean="0"/>
              <a:t> Med </a:t>
            </a:r>
            <a:r>
              <a:rPr lang="en-US" sz="1600" i="1" dirty="0" err="1" smtClean="0"/>
              <a:t>Stetin</a:t>
            </a:r>
            <a:r>
              <a:rPr lang="en-US" sz="1600" dirty="0" smtClean="0"/>
              <a:t>.  2006; 52(2): 79-82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600" dirty="0" smtClean="0"/>
              <a:t>Hayashi K, Hayashi H, </a:t>
            </a:r>
            <a:r>
              <a:rPr lang="en-US" sz="1600" dirty="0" err="1" smtClean="0"/>
              <a:t>Nakao</a:t>
            </a:r>
            <a:r>
              <a:rPr lang="en-US" sz="1600" dirty="0" smtClean="0"/>
              <a:t> F, Hayashi F.  Posterior capsule </a:t>
            </a:r>
            <a:r>
              <a:rPr lang="en-US" sz="1600" dirty="0" err="1" smtClean="0"/>
              <a:t>opacification</a:t>
            </a:r>
            <a:r>
              <a:rPr lang="en-US" sz="1600" dirty="0" smtClean="0"/>
              <a:t> after cataract surgery in patients with diabetes mellitus.  </a:t>
            </a:r>
            <a:r>
              <a:rPr lang="en-US" sz="1600" i="1" dirty="0" smtClean="0"/>
              <a:t>  Am J </a:t>
            </a:r>
            <a:r>
              <a:rPr lang="en-US" sz="1600" i="1" dirty="0" err="1" smtClean="0"/>
              <a:t>opthalmol</a:t>
            </a:r>
            <a:r>
              <a:rPr lang="en-US" sz="1600" i="1" dirty="0" smtClean="0"/>
              <a:t>.  </a:t>
            </a:r>
            <a:r>
              <a:rPr lang="en-US" sz="1600" dirty="0" smtClean="0"/>
              <a:t>2002 Jul; 134(1):10-16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600" dirty="0" err="1" smtClean="0"/>
              <a:t>Auffarth</a:t>
            </a:r>
            <a:r>
              <a:rPr lang="en-US" sz="1600" dirty="0" smtClean="0"/>
              <a:t> GU, </a:t>
            </a:r>
            <a:r>
              <a:rPr lang="en-US" sz="1600" dirty="0" err="1" smtClean="0"/>
              <a:t>Nimsgern</a:t>
            </a:r>
            <a:r>
              <a:rPr lang="en-US" sz="1600" dirty="0" smtClean="0"/>
              <a:t> C, </a:t>
            </a:r>
            <a:r>
              <a:rPr lang="en-US" sz="1600" dirty="0" err="1" smtClean="0"/>
              <a:t>Tetz</a:t>
            </a:r>
            <a:r>
              <a:rPr lang="en-US" sz="1600" dirty="0" smtClean="0"/>
              <a:t> MR, Volcker HE.  Analysis of energy levels for </a:t>
            </a:r>
            <a:r>
              <a:rPr lang="en-US" sz="1600" dirty="0" err="1" smtClean="0"/>
              <a:t>Nd:YAG</a:t>
            </a:r>
            <a:r>
              <a:rPr lang="en-US" sz="1600" dirty="0" smtClean="0"/>
              <a:t> laser </a:t>
            </a:r>
            <a:r>
              <a:rPr lang="en-US" sz="1600" dirty="0" err="1" smtClean="0"/>
              <a:t>capsulotomy</a:t>
            </a:r>
            <a:r>
              <a:rPr lang="en-US" sz="1600" dirty="0" smtClean="0"/>
              <a:t> in secondary </a:t>
            </a:r>
            <a:r>
              <a:rPr lang="en-US" sz="1600" dirty="0" err="1" smtClean="0"/>
              <a:t>catract</a:t>
            </a:r>
            <a:r>
              <a:rPr lang="en-US" sz="1600" dirty="0" smtClean="0"/>
              <a:t>.  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Ophthalmologe</a:t>
            </a:r>
            <a:r>
              <a:rPr lang="en-US" sz="1600" i="1" dirty="0" smtClean="0"/>
              <a:t>.</a:t>
            </a:r>
            <a:r>
              <a:rPr lang="en-US" sz="1600" dirty="0" smtClean="0"/>
              <a:t>  2000 Jan: 97(1): 1-4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600" dirty="0" err="1" smtClean="0"/>
              <a:t>Sakimoto</a:t>
            </a:r>
            <a:r>
              <a:rPr lang="en-US" sz="1600" dirty="0" smtClean="0"/>
              <a:t> S, </a:t>
            </a:r>
            <a:r>
              <a:rPr lang="en-US" sz="1600" dirty="0" err="1" smtClean="0"/>
              <a:t>SaitoY</a:t>
            </a:r>
            <a:r>
              <a:rPr lang="en-US" sz="1600" dirty="0" smtClean="0"/>
              <a:t>.  Acute macular hole and retinal detachment in highly myopic eyes after </a:t>
            </a:r>
            <a:r>
              <a:rPr lang="en-US" sz="1600" dirty="0" err="1" smtClean="0"/>
              <a:t>neodymium:YAG</a:t>
            </a:r>
            <a:r>
              <a:rPr lang="en-US" sz="1600" dirty="0" smtClean="0"/>
              <a:t> laser </a:t>
            </a:r>
            <a:r>
              <a:rPr lang="en-US" sz="1600" dirty="0" err="1" smtClean="0"/>
              <a:t>capsulotomy</a:t>
            </a:r>
            <a:r>
              <a:rPr lang="en-US" sz="1600" dirty="0" smtClean="0"/>
              <a:t>.  </a:t>
            </a:r>
            <a:r>
              <a:rPr lang="en-US" sz="1600" i="1" dirty="0" smtClean="0"/>
              <a:t>J Cataract Refract Surg.</a:t>
            </a:r>
            <a:r>
              <a:rPr lang="en-US" sz="1600" dirty="0" smtClean="0"/>
              <a:t>  2008 Sep; 34(9):1592-4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600" dirty="0" err="1" smtClean="0"/>
              <a:t>Burq</a:t>
            </a:r>
            <a:r>
              <a:rPr lang="en-US" sz="1600" dirty="0" smtClean="0"/>
              <a:t> MA, </a:t>
            </a:r>
            <a:r>
              <a:rPr lang="en-US" sz="1600" dirty="0" err="1" smtClean="0"/>
              <a:t>Taqui</a:t>
            </a:r>
            <a:r>
              <a:rPr lang="en-US" sz="1600" dirty="0" smtClean="0"/>
              <a:t> AM.  Frequency of retinal detachment and other complications after neodymium: YAG laser </a:t>
            </a:r>
            <a:r>
              <a:rPr lang="en-US" sz="1600" dirty="0" err="1" smtClean="0"/>
              <a:t>capsulotomy</a:t>
            </a:r>
            <a:r>
              <a:rPr lang="en-US" sz="1600" dirty="0" smtClean="0"/>
              <a:t>.  </a:t>
            </a:r>
            <a:r>
              <a:rPr lang="en-US" sz="1600" i="1" dirty="0" smtClean="0"/>
              <a:t>J Pak Med Assoc.</a:t>
            </a:r>
            <a:r>
              <a:rPr lang="en-US" sz="1600" dirty="0" smtClean="0"/>
              <a:t>  2008; 58(10): 550-2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sz="1600" dirty="0" err="1" smtClean="0"/>
              <a:t>Ranta</a:t>
            </a:r>
            <a:r>
              <a:rPr lang="en-US" sz="1600" dirty="0" smtClean="0"/>
              <a:t> P, </a:t>
            </a:r>
            <a:r>
              <a:rPr lang="en-US" sz="1600" dirty="0" err="1" smtClean="0"/>
              <a:t>Tommila</a:t>
            </a:r>
            <a:r>
              <a:rPr lang="en-US" sz="1600" dirty="0" smtClean="0"/>
              <a:t> P, </a:t>
            </a:r>
            <a:r>
              <a:rPr lang="en-US" sz="1600" dirty="0" err="1" smtClean="0"/>
              <a:t>Kivela</a:t>
            </a:r>
            <a:r>
              <a:rPr lang="en-US" sz="1600" dirty="0" smtClean="0"/>
              <a:t> T.  Retinal breaks and detachment after neodymium: YAG laser posterior </a:t>
            </a:r>
            <a:r>
              <a:rPr lang="en-US" sz="1600" dirty="0" err="1" smtClean="0"/>
              <a:t>capsulotomy</a:t>
            </a:r>
            <a:r>
              <a:rPr lang="en-US" sz="1600" dirty="0" smtClean="0"/>
              <a:t>: five-year incidence in a prospective cohort.  </a:t>
            </a:r>
            <a:r>
              <a:rPr lang="en-US" sz="1600" i="1" dirty="0" smtClean="0"/>
              <a:t>J Cataract Refract Surg.</a:t>
            </a:r>
            <a:r>
              <a:rPr lang="en-US" sz="1600" dirty="0" smtClean="0"/>
              <a:t>  2004 Jan; 30(1): 58-66</a:t>
            </a:r>
          </a:p>
          <a:p>
            <a:pPr marL="514350" indent="-514350">
              <a:buNone/>
            </a:pPr>
            <a:endParaRPr lang="en-US" sz="1600" dirty="0" smtClean="0"/>
          </a:p>
          <a:p>
            <a:pPr marL="514350" indent="-514350">
              <a:buAutoNum type="arabicPeriod"/>
            </a:pP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To </a:t>
            </a:r>
            <a:r>
              <a:rPr lang="en-US" dirty="0"/>
              <a:t>evaluate the incidence of complications after </a:t>
            </a:r>
            <a:r>
              <a:rPr lang="en-US" dirty="0" err="1"/>
              <a:t>Nd:YAG</a:t>
            </a:r>
            <a:r>
              <a:rPr lang="en-US" dirty="0"/>
              <a:t> </a:t>
            </a:r>
            <a:r>
              <a:rPr lang="en-US" dirty="0" err="1"/>
              <a:t>capsulotomy</a:t>
            </a:r>
            <a:r>
              <a:rPr lang="en-US" dirty="0"/>
              <a:t> for posterior capsule </a:t>
            </a:r>
            <a:r>
              <a:rPr lang="en-US" dirty="0" err="1"/>
              <a:t>opacification</a:t>
            </a:r>
            <a:r>
              <a:rPr lang="en-US" dirty="0"/>
              <a:t> in the diabetic vs. non-diabetic population performed by resident surgeons.</a:t>
            </a:r>
          </a:p>
        </p:txBody>
      </p:sp>
      <p:pic>
        <p:nvPicPr>
          <p:cNvPr id="4" name="Picture 3" descr="PC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3886200"/>
            <a:ext cx="3540868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Posterior capsular </a:t>
            </a:r>
            <a:r>
              <a:rPr lang="en-US" dirty="0" err="1" smtClean="0"/>
              <a:t>opacification</a:t>
            </a:r>
            <a:r>
              <a:rPr lang="en-US" dirty="0" smtClean="0"/>
              <a:t> (PCO) is </a:t>
            </a:r>
            <a:r>
              <a:rPr lang="en-US" dirty="0" smtClean="0"/>
              <a:t>the most </a:t>
            </a:r>
            <a:r>
              <a:rPr lang="en-US" dirty="0" smtClean="0"/>
              <a:t>common complication following cataract </a:t>
            </a:r>
            <a:r>
              <a:rPr lang="en-US" dirty="0" smtClean="0"/>
              <a:t>surgery</a:t>
            </a:r>
            <a:r>
              <a:rPr lang="en-US" baseline="30000" dirty="0" smtClean="0"/>
              <a:t>1</a:t>
            </a:r>
            <a:endParaRPr lang="en-US" baseline="30000" dirty="0" smtClean="0"/>
          </a:p>
          <a:p>
            <a:r>
              <a:rPr lang="en-US" dirty="0" smtClean="0"/>
              <a:t>Only effective means of treating PCO is with </a:t>
            </a:r>
            <a:r>
              <a:rPr lang="en-US" dirty="0" err="1" smtClean="0"/>
              <a:t>Nd:YAG</a:t>
            </a:r>
            <a:r>
              <a:rPr lang="en-US" dirty="0" smtClean="0"/>
              <a:t> laser </a:t>
            </a:r>
            <a:r>
              <a:rPr lang="en-US" dirty="0" err="1" smtClean="0"/>
              <a:t>capsulotomy</a:t>
            </a:r>
            <a:endParaRPr lang="en-US" dirty="0" smtClean="0"/>
          </a:p>
          <a:p>
            <a:r>
              <a:rPr lang="en-US" dirty="0" smtClean="0"/>
              <a:t>Prior studies have shown varying rates of PCO development in diabetic compared with </a:t>
            </a:r>
            <a:r>
              <a:rPr lang="en-US" dirty="0" smtClean="0"/>
              <a:t>controls</a:t>
            </a:r>
            <a:r>
              <a:rPr lang="en-US" baseline="30000" dirty="0" smtClean="0"/>
              <a:t>2,3,6</a:t>
            </a:r>
            <a:endParaRPr lang="en-US" baseline="30000" dirty="0" smtClean="0"/>
          </a:p>
          <a:p>
            <a:r>
              <a:rPr lang="en-US" dirty="0" smtClean="0"/>
              <a:t>Typical complications: RD, CME, damage to IOL, corneal edema, elevated IOP, seeding of </a:t>
            </a:r>
            <a:r>
              <a:rPr lang="en-US" dirty="0" smtClean="0"/>
              <a:t>endophthalmitis</a:t>
            </a:r>
            <a:r>
              <a:rPr lang="en-US" baseline="30000" dirty="0" smtClean="0"/>
              <a:t>4</a:t>
            </a:r>
            <a:endParaRPr lang="en-US" baseline="30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Retrospective study of 50 eyes of 44 patients undergoing </a:t>
            </a:r>
            <a:r>
              <a:rPr lang="en-US" dirty="0" err="1" smtClean="0"/>
              <a:t>Nd:YAG</a:t>
            </a:r>
            <a:r>
              <a:rPr lang="en-US" dirty="0" smtClean="0"/>
              <a:t> </a:t>
            </a:r>
            <a:r>
              <a:rPr lang="en-US" dirty="0" err="1" smtClean="0"/>
              <a:t>capsulotomy</a:t>
            </a:r>
            <a:endParaRPr lang="en-US" dirty="0" smtClean="0"/>
          </a:p>
          <a:p>
            <a:r>
              <a:rPr lang="en-US" dirty="0" smtClean="0"/>
              <a:t>All cases performed by resident surgeons at a single surgical site</a:t>
            </a:r>
          </a:p>
          <a:p>
            <a:r>
              <a:rPr lang="en-US" dirty="0" smtClean="0"/>
              <a:t>Complete dilated preoperative and postoperative exams done at 3-4 weeks, 3 months and 6 month follow-up</a:t>
            </a:r>
          </a:p>
          <a:p>
            <a:r>
              <a:rPr lang="en-US" dirty="0" smtClean="0"/>
              <a:t>Monitoring for retinal detachment, </a:t>
            </a:r>
            <a:r>
              <a:rPr lang="en-US" dirty="0" err="1" smtClean="0"/>
              <a:t>cystoid</a:t>
            </a:r>
            <a:r>
              <a:rPr lang="en-US" dirty="0" smtClean="0"/>
              <a:t> macular edema and other complications noted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18 diabetic eyes and 32 non-diabetic eyes underwent </a:t>
            </a:r>
            <a:r>
              <a:rPr lang="en-US" dirty="0" err="1" smtClean="0"/>
              <a:t>Nd:YAG</a:t>
            </a:r>
            <a:r>
              <a:rPr lang="en-US" dirty="0" smtClean="0"/>
              <a:t> </a:t>
            </a:r>
            <a:r>
              <a:rPr lang="en-US" dirty="0" err="1" smtClean="0"/>
              <a:t>capsulotomy</a:t>
            </a:r>
            <a:endParaRPr lang="en-US" dirty="0" smtClean="0"/>
          </a:p>
          <a:p>
            <a:r>
              <a:rPr lang="en-US" dirty="0" smtClean="0"/>
              <a:t>Diabetic Complications</a:t>
            </a:r>
          </a:p>
          <a:p>
            <a:pPr lvl="1"/>
            <a:r>
              <a:rPr lang="en-US" dirty="0" smtClean="0"/>
              <a:t>2 CME</a:t>
            </a:r>
          </a:p>
          <a:p>
            <a:pPr lvl="1"/>
            <a:r>
              <a:rPr lang="en-US" dirty="0" smtClean="0"/>
              <a:t>2 Macular holes</a:t>
            </a:r>
          </a:p>
          <a:p>
            <a:pPr lvl="1"/>
            <a:r>
              <a:rPr lang="en-US" dirty="0" smtClean="0"/>
              <a:t>1 retinal detachment</a:t>
            </a:r>
          </a:p>
          <a:p>
            <a:r>
              <a:rPr lang="en-US" dirty="0" smtClean="0"/>
              <a:t>Non-diabetic complications: None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Rates of complications of diabetics</a:t>
            </a:r>
          </a:p>
          <a:p>
            <a:pPr lvl="1"/>
            <a:r>
              <a:rPr lang="en-US" dirty="0" smtClean="0"/>
              <a:t>11% developed CME</a:t>
            </a:r>
          </a:p>
          <a:p>
            <a:pPr lvl="1"/>
            <a:r>
              <a:rPr lang="en-US" dirty="0" smtClean="0"/>
              <a:t>11% developed macular holes</a:t>
            </a:r>
          </a:p>
          <a:p>
            <a:pPr lvl="1"/>
            <a:r>
              <a:rPr lang="en-US" dirty="0" smtClean="0"/>
              <a:t>5% developed retinal detachments</a:t>
            </a:r>
          </a:p>
          <a:p>
            <a:r>
              <a:rPr lang="en-US" dirty="0" smtClean="0"/>
              <a:t>Overall complications for all patients at single surgical site by Resident surgeons</a:t>
            </a:r>
          </a:p>
          <a:p>
            <a:pPr lvl="1"/>
            <a:r>
              <a:rPr lang="en-US" dirty="0" smtClean="0"/>
              <a:t>4% CME</a:t>
            </a:r>
          </a:p>
          <a:p>
            <a:pPr lvl="1"/>
            <a:r>
              <a:rPr lang="en-US" dirty="0" smtClean="0"/>
              <a:t>4% Macular hole</a:t>
            </a:r>
          </a:p>
          <a:p>
            <a:pPr lvl="1"/>
            <a:r>
              <a:rPr lang="en-US" dirty="0" smtClean="0"/>
              <a:t>2% retinal detachments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sample size</a:t>
            </a:r>
            <a:endParaRPr lang="en-US" dirty="0" smtClean="0"/>
          </a:p>
          <a:p>
            <a:r>
              <a:rPr lang="en-US" dirty="0" smtClean="0"/>
              <a:t>Short duration of follow-up</a:t>
            </a:r>
          </a:p>
          <a:p>
            <a:r>
              <a:rPr lang="en-US" dirty="0" smtClean="0"/>
              <a:t>Total </a:t>
            </a:r>
            <a:r>
              <a:rPr lang="en-US" dirty="0" err="1" smtClean="0"/>
              <a:t>Nd:YAG</a:t>
            </a:r>
            <a:r>
              <a:rPr lang="en-US" dirty="0" smtClean="0"/>
              <a:t> laser power used not taken into account</a:t>
            </a:r>
          </a:p>
          <a:p>
            <a:r>
              <a:rPr lang="en-US" dirty="0" smtClean="0"/>
              <a:t>Axial length and refractive error was not taken into account</a:t>
            </a:r>
          </a:p>
          <a:p>
            <a:r>
              <a:rPr lang="en-US" dirty="0" err="1" smtClean="0"/>
              <a:t>Intraoperative</a:t>
            </a:r>
            <a:r>
              <a:rPr lang="en-US" dirty="0" smtClean="0"/>
              <a:t> complications not examined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Complication following </a:t>
            </a:r>
            <a:r>
              <a:rPr lang="en-US" dirty="0" err="1" smtClean="0"/>
              <a:t>Nd:YAG</a:t>
            </a:r>
            <a:r>
              <a:rPr lang="en-US" dirty="0" smtClean="0"/>
              <a:t> </a:t>
            </a:r>
            <a:r>
              <a:rPr lang="en-US" dirty="0" err="1" smtClean="0"/>
              <a:t>capsulotomy</a:t>
            </a:r>
            <a:r>
              <a:rPr lang="en-US" dirty="0" smtClean="0"/>
              <a:t> were only seen in the diabetic group</a:t>
            </a:r>
          </a:p>
          <a:p>
            <a:r>
              <a:rPr lang="en-US" dirty="0" smtClean="0"/>
              <a:t>Macular holes were seen in 2 cases with no associated RD</a:t>
            </a:r>
          </a:p>
          <a:p>
            <a:r>
              <a:rPr lang="en-US" dirty="0" smtClean="0"/>
              <a:t>Incidence of CME and retinal detachments at this surgical site by resident surgeons are comparable to that found in the </a:t>
            </a:r>
            <a:r>
              <a:rPr lang="en-US" dirty="0" smtClean="0"/>
              <a:t>literature</a:t>
            </a:r>
            <a:r>
              <a:rPr lang="en-US" baseline="30000" dirty="0" smtClean="0"/>
              <a:t>8,9,10</a:t>
            </a:r>
            <a:endParaRPr lang="en-US" baseline="30000" dirty="0" smtClean="0"/>
          </a:p>
          <a:p>
            <a:r>
              <a:rPr lang="en-US" dirty="0" smtClean="0"/>
              <a:t>Diabetics should be counseled as to increased risk of complications following laser </a:t>
            </a:r>
            <a:r>
              <a:rPr lang="en-US" dirty="0" err="1" smtClean="0"/>
              <a:t>capsulotomy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269</TotalTime>
  <Words>632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Increased Risk of Complications Following Nd:YAG Capsulotomy for PCO in Diabetic Versus Nondiabetic Patients </vt:lpstr>
      <vt:lpstr>Purpose</vt:lpstr>
      <vt:lpstr>Background</vt:lpstr>
      <vt:lpstr>Methods</vt:lpstr>
      <vt:lpstr>Results</vt:lpstr>
      <vt:lpstr>Results</vt:lpstr>
      <vt:lpstr>Results</vt:lpstr>
      <vt:lpstr>Limitations</vt:lpstr>
      <vt:lpstr>Conclusions</vt:lpstr>
      <vt:lpstr>References</vt:lpstr>
    </vt:vector>
  </TitlesOfParts>
  <Company>Palmetto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Increased Risk of Complications Following Nd:YAG Capsulotomy for PCO in Diabetic Versus Nondiabetic Patients </dc:title>
  <dc:creator>8152hsl</dc:creator>
  <cp:lastModifiedBy>Adam Chun</cp:lastModifiedBy>
  <cp:revision>34</cp:revision>
  <dcterms:created xsi:type="dcterms:W3CDTF">2011-02-07T18:24:31Z</dcterms:created>
  <dcterms:modified xsi:type="dcterms:W3CDTF">2011-02-09T02:48:05Z</dcterms:modified>
</cp:coreProperties>
</file>