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56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4" r:id="rId11"/>
    <p:sldId id="268" r:id="rId12"/>
    <p:sldId id="267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02" y="-834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/>
              <a:t>Intraocular Pressure (mmHg)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'Calculation-IOP'!$J$54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'Calculation-IOP'!$K$53:$N$53</c:f>
              <c:strCache>
                <c:ptCount val="4"/>
                <c:pt idx="0">
                  <c:v>Pre-Op</c:v>
                </c:pt>
                <c:pt idx="1">
                  <c:v>1-Day (p-value = 0.15)</c:v>
                </c:pt>
                <c:pt idx="2">
                  <c:v>1-Week             </c:v>
                </c:pt>
                <c:pt idx="3">
                  <c:v>1-Month</c:v>
                </c:pt>
              </c:strCache>
            </c:strRef>
          </c:cat>
          <c:val>
            <c:numRef>
              <c:f>'Calculation-IOP'!$K$54:$N$54</c:f>
              <c:numCache>
                <c:formatCode>0.0</c:formatCode>
                <c:ptCount val="4"/>
                <c:pt idx="0">
                  <c:v>15.365853658536585</c:v>
                </c:pt>
                <c:pt idx="1">
                  <c:v>22.243902439024389</c:v>
                </c:pt>
                <c:pt idx="2">
                  <c:v>15.365853658536585</c:v>
                </c:pt>
                <c:pt idx="3">
                  <c:v>14.951219512195122</c:v>
                </c:pt>
              </c:numCache>
            </c:numRef>
          </c:val>
        </c:ser>
        <c:ser>
          <c:idx val="1"/>
          <c:order val="1"/>
          <c:tx>
            <c:strRef>
              <c:f>'Calculation-IOP'!$J$55</c:f>
              <c:strCache>
                <c:ptCount val="1"/>
                <c:pt idx="0">
                  <c:v>Group II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'Calculation-IOP'!$K$53:$N$53</c:f>
              <c:strCache>
                <c:ptCount val="4"/>
                <c:pt idx="0">
                  <c:v>Pre-Op</c:v>
                </c:pt>
                <c:pt idx="1">
                  <c:v>1-Day (p-value = 0.15)</c:v>
                </c:pt>
                <c:pt idx="2">
                  <c:v>1-Week             </c:v>
                </c:pt>
                <c:pt idx="3">
                  <c:v>1-Month</c:v>
                </c:pt>
              </c:strCache>
            </c:strRef>
          </c:cat>
          <c:val>
            <c:numRef>
              <c:f>'Calculation-IOP'!$K$55:$N$55</c:f>
              <c:numCache>
                <c:formatCode>0.0</c:formatCode>
                <c:ptCount val="4"/>
                <c:pt idx="0">
                  <c:v>15.275</c:v>
                </c:pt>
                <c:pt idx="1">
                  <c:v>18.225000000000001</c:v>
                </c:pt>
                <c:pt idx="2">
                  <c:v>14.925000000000001</c:v>
                </c:pt>
                <c:pt idx="3">
                  <c:v>14.175000000000001</c:v>
                </c:pt>
              </c:numCache>
            </c:numRef>
          </c:val>
        </c:ser>
        <c:ser>
          <c:idx val="2"/>
          <c:order val="2"/>
          <c:tx>
            <c:strRef>
              <c:f>'Calculation-IOP'!$J$56</c:f>
              <c:strCache>
                <c:ptCount val="1"/>
                <c:pt idx="0">
                  <c:v>Group III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'Calculation-IOP'!$K$53:$N$53</c:f>
              <c:strCache>
                <c:ptCount val="4"/>
                <c:pt idx="0">
                  <c:v>Pre-Op</c:v>
                </c:pt>
                <c:pt idx="1">
                  <c:v>1-Day (p-value = 0.15)</c:v>
                </c:pt>
                <c:pt idx="2">
                  <c:v>1-Week             </c:v>
                </c:pt>
                <c:pt idx="3">
                  <c:v>1-Month</c:v>
                </c:pt>
              </c:strCache>
            </c:strRef>
          </c:cat>
          <c:val>
            <c:numRef>
              <c:f>'Calculation-IOP'!$K$56:$N$56</c:f>
              <c:numCache>
                <c:formatCode>0.0</c:formatCode>
                <c:ptCount val="4"/>
                <c:pt idx="0">
                  <c:v>15.066666666666666</c:v>
                </c:pt>
                <c:pt idx="1">
                  <c:v>21.033333333333335</c:v>
                </c:pt>
                <c:pt idx="2">
                  <c:v>14.433333333333334</c:v>
                </c:pt>
                <c:pt idx="3">
                  <c:v>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3207424"/>
        <c:axId val="143217408"/>
      </c:barChart>
      <c:catAx>
        <c:axId val="14320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217408"/>
        <c:crosses val="autoZero"/>
        <c:auto val="1"/>
        <c:lblAlgn val="ctr"/>
        <c:lblOffset val="100"/>
        <c:noMultiLvlLbl val="0"/>
      </c:catAx>
      <c:valAx>
        <c:axId val="1432174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32074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/>
              <a:t>IOP (mmHg) among Glaucoma Patients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'Calculation-POAG &amp; IOP'!$L$23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'Calculation-POAG &amp; IOP'!$M$22:$P$22</c:f>
              <c:strCache>
                <c:ptCount val="4"/>
                <c:pt idx="0">
                  <c:v>Pre-Op</c:v>
                </c:pt>
                <c:pt idx="1">
                  <c:v>1-Day (p-value = 0.004)</c:v>
                </c:pt>
                <c:pt idx="2">
                  <c:v>1-Week   </c:v>
                </c:pt>
                <c:pt idx="3">
                  <c:v>1-Month</c:v>
                </c:pt>
              </c:strCache>
            </c:strRef>
          </c:cat>
          <c:val>
            <c:numRef>
              <c:f>'Calculation-POAG &amp; IOP'!$M$23:$P$23</c:f>
              <c:numCache>
                <c:formatCode>0</c:formatCode>
                <c:ptCount val="4"/>
                <c:pt idx="0">
                  <c:v>15.9</c:v>
                </c:pt>
                <c:pt idx="1">
                  <c:v>23.4</c:v>
                </c:pt>
                <c:pt idx="2">
                  <c:v>16.3</c:v>
                </c:pt>
                <c:pt idx="3">
                  <c:v>15.6</c:v>
                </c:pt>
              </c:numCache>
            </c:numRef>
          </c:val>
        </c:ser>
        <c:ser>
          <c:idx val="1"/>
          <c:order val="1"/>
          <c:tx>
            <c:strRef>
              <c:f>'Calculation-POAG &amp; IOP'!$L$24</c:f>
              <c:strCache>
                <c:ptCount val="1"/>
                <c:pt idx="0">
                  <c:v>Group II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'Calculation-POAG &amp; IOP'!$M$22:$P$22</c:f>
              <c:strCache>
                <c:ptCount val="4"/>
                <c:pt idx="0">
                  <c:v>Pre-Op</c:v>
                </c:pt>
                <c:pt idx="1">
                  <c:v>1-Day (p-value = 0.004)</c:v>
                </c:pt>
                <c:pt idx="2">
                  <c:v>1-Week   </c:v>
                </c:pt>
                <c:pt idx="3">
                  <c:v>1-Month</c:v>
                </c:pt>
              </c:strCache>
            </c:strRef>
          </c:cat>
          <c:val>
            <c:numRef>
              <c:f>'Calculation-POAG &amp; IOP'!$M$24:$P$24</c:f>
              <c:numCache>
                <c:formatCode>0</c:formatCode>
                <c:ptCount val="4"/>
                <c:pt idx="0">
                  <c:v>13.875</c:v>
                </c:pt>
                <c:pt idx="1">
                  <c:v>15.5</c:v>
                </c:pt>
                <c:pt idx="2">
                  <c:v>14</c:v>
                </c:pt>
                <c:pt idx="3">
                  <c:v>12.5</c:v>
                </c:pt>
              </c:numCache>
            </c:numRef>
          </c:val>
        </c:ser>
        <c:ser>
          <c:idx val="2"/>
          <c:order val="2"/>
          <c:tx>
            <c:strRef>
              <c:f>'Calculation-POAG &amp; IOP'!$L$25</c:f>
              <c:strCache>
                <c:ptCount val="1"/>
                <c:pt idx="0">
                  <c:v>Group III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'Calculation-POAG &amp; IOP'!$M$22:$P$22</c:f>
              <c:strCache>
                <c:ptCount val="4"/>
                <c:pt idx="0">
                  <c:v>Pre-Op</c:v>
                </c:pt>
                <c:pt idx="1">
                  <c:v>1-Day (p-value = 0.004)</c:v>
                </c:pt>
                <c:pt idx="2">
                  <c:v>1-Week   </c:v>
                </c:pt>
                <c:pt idx="3">
                  <c:v>1-Month</c:v>
                </c:pt>
              </c:strCache>
            </c:strRef>
          </c:cat>
          <c:val>
            <c:numRef>
              <c:f>'Calculation-POAG &amp; IOP'!$M$25:$P$25</c:f>
              <c:numCache>
                <c:formatCode>0</c:formatCode>
                <c:ptCount val="4"/>
                <c:pt idx="0">
                  <c:v>17.666666666666668</c:v>
                </c:pt>
                <c:pt idx="1">
                  <c:v>26.166666666666668</c:v>
                </c:pt>
                <c:pt idx="2">
                  <c:v>16.5</c:v>
                </c:pt>
                <c:pt idx="3">
                  <c:v>15.666666666666666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3274368"/>
        <c:axId val="143275904"/>
      </c:barChart>
      <c:catAx>
        <c:axId val="14327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3275904"/>
        <c:crosses val="autoZero"/>
        <c:auto val="1"/>
        <c:lblAlgn val="ctr"/>
        <c:lblOffset val="100"/>
        <c:noMultiLvlLbl val="0"/>
      </c:catAx>
      <c:valAx>
        <c:axId val="1432759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432743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01E-279D-4010-B6E0-739AA257620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981200"/>
          </a:xfrm>
        </p:spPr>
        <p:txBody>
          <a:bodyPr>
            <a:normAutofit/>
          </a:bodyPr>
          <a:lstStyle/>
          <a:p>
            <a:r>
              <a:rPr lang="en-US" sz="3600" dirty="0"/>
              <a:t>Alternative Pharmaceutical Management for Post Cataract Extraction: A Prospective, Randomized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7010400" cy="1752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Hon-Vu Q.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Duong,</a:t>
            </a:r>
            <a:r>
              <a:rPr lang="en-US" sz="28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1,2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M.D.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Kenneth C.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Westfield,</a:t>
            </a:r>
            <a:r>
              <a:rPr lang="en-US" sz="28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M.D., M.B.A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Isaac C.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Singleton,</a:t>
            </a:r>
            <a:r>
              <a:rPr lang="en-US" sz="28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O.D.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M.P.A. F.A.A.O.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494" y="5486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None of the authors have any financial interests nor was the study supported by any unrestricted grant from government or non government agencies.</a:t>
            </a:r>
          </a:p>
        </p:txBody>
      </p:sp>
    </p:spTree>
    <p:extLst>
      <p:ext uri="{BB962C8B-B14F-4D97-AF65-F5344CB8AC3E}">
        <p14:creationId xmlns:p14="http://schemas.microsoft.com/office/powerpoint/2010/main" val="16304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48761"/>
              </p:ext>
            </p:extLst>
          </p:nvPr>
        </p:nvGraphicFramePr>
        <p:xfrm>
          <a:off x="151410" y="1756766"/>
          <a:ext cx="8763000" cy="1727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744"/>
                <a:gridCol w="1240876"/>
                <a:gridCol w="1240876"/>
                <a:gridCol w="1240876"/>
                <a:gridCol w="1240876"/>
                <a:gridCol w="1240876"/>
                <a:gridCol w="1240876"/>
              </a:tblGrid>
              <a:tr h="2467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Diabetics (Total)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Diabetic with NPDR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7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1-wk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1-mth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1-wk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1-mth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7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Control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196±17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196±17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196±16 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204±17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202±17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199±6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7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 I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205±23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211±21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207±25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206±23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207±22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202±29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7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 II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195±18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203±17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195±19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199±19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205±16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203±18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74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p-value between groups = 0.35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0.77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74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p-value within groups = 0.45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0.85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3218" y="3489811"/>
            <a:ext cx="315022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Key: NPDR = non-proliferative diabetic retinopathy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3716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5: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OCT Data 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among Diabetics with and without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NPDR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77422"/>
              </p:ext>
            </p:extLst>
          </p:nvPr>
        </p:nvGraphicFramePr>
        <p:xfrm>
          <a:off x="166884" y="4421994"/>
          <a:ext cx="8824715" cy="1750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8116"/>
                <a:gridCol w="685800"/>
                <a:gridCol w="685800"/>
                <a:gridCol w="1143000"/>
                <a:gridCol w="762000"/>
                <a:gridCol w="762000"/>
                <a:gridCol w="1066800"/>
                <a:gridCol w="1066800"/>
                <a:gridCol w="914399"/>
              </a:tblGrid>
              <a:tr h="577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Effect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Hypothesis df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Error df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Sig.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Partial Eta Squared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Noncent. Parameter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Observed Power</a:t>
                      </a:r>
                      <a:r>
                        <a:rPr lang="en-US" sz="14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72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Pillai’s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Trace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Wilk’s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Lambda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Hotelling’s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Trace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Roy’s Largest Root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0.080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0.920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0.087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0.086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2.243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2.269</a:t>
                      </a:r>
                      <a:r>
                        <a:rPr lang="en-US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2.295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4.654</a:t>
                      </a:r>
                      <a:r>
                        <a:rPr lang="en-US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2.000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216.000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214.000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212.000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108.000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0.065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0.063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0.060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0.012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0.040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0.041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0.042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0.079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8.972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9.078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9.180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9.307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0.651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0.657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0.662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0.773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3218" y="6350913"/>
            <a:ext cx="836873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= Exact statistic; b = computed using alpha = 0.05; c = The statistic is an upper bound on F that yields a lower bound on the significance level; d = Design: intercept + group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218" y="405266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4: Multivariate Tests 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Power Analysis for Macular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Edema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Discussion/Conclusion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Efficacy among the three regimens in 	</a:t>
            </a:r>
          </a:p>
          <a:p>
            <a:pPr lvl="1"/>
            <a:r>
              <a:rPr lang="en-US" dirty="0" smtClean="0"/>
              <a:t>Resolving anterior chamber inflammation</a:t>
            </a:r>
          </a:p>
          <a:p>
            <a:pPr lvl="1"/>
            <a:r>
              <a:rPr lang="en-US" dirty="0" smtClean="0"/>
              <a:t>Preventing the development of macular edema</a:t>
            </a:r>
          </a:p>
          <a:p>
            <a:pPr lvl="1"/>
            <a:r>
              <a:rPr lang="en-US" dirty="0" smtClean="0"/>
              <a:t>IOP spikes were significant in the glaucoma population on day-1 </a:t>
            </a:r>
            <a:endParaRPr lang="en-US" dirty="0" smtClean="0"/>
          </a:p>
          <a:p>
            <a:pPr lvl="2"/>
            <a:r>
              <a:rPr lang="en-US" dirty="0" smtClean="0"/>
              <a:t>Group </a:t>
            </a:r>
            <a:r>
              <a:rPr lang="en-US" dirty="0" smtClean="0"/>
              <a:t>I – NSAIDs along demonstrated a lowest rise in IOP post-operatively</a:t>
            </a:r>
          </a:p>
          <a:p>
            <a:r>
              <a:rPr lang="en-US" dirty="0" smtClean="0"/>
              <a:t>Larger population size &amp; longer post operative evaluation is warranted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8574"/>
            <a:ext cx="8686800" cy="550322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600" b="1" dirty="0" smtClean="0"/>
              <a:t>References</a:t>
            </a:r>
          </a:p>
          <a:p>
            <a:pPr lvl="0"/>
            <a:r>
              <a:rPr lang="en-US" sz="1600" dirty="0" err="1" smtClean="0"/>
              <a:t>Moshirfar</a:t>
            </a:r>
            <a:r>
              <a:rPr lang="en-US" sz="1600" dirty="0" smtClean="0"/>
              <a:t> </a:t>
            </a:r>
            <a:r>
              <a:rPr lang="en-US" sz="1600" dirty="0"/>
              <a:t>M, </a:t>
            </a:r>
            <a:r>
              <a:rPr lang="en-US" sz="1600" dirty="0" err="1"/>
              <a:t>Feiz</a:t>
            </a:r>
            <a:r>
              <a:rPr lang="en-US" sz="1600" dirty="0"/>
              <a:t> V, Vitale AT, et al. Endophthalmitis after uncomplicated cataract surgery with the use of fourth-generation </a:t>
            </a:r>
            <a:r>
              <a:rPr lang="en-US" sz="1600" dirty="0" err="1"/>
              <a:t>fluoroquinolones</a:t>
            </a:r>
            <a:r>
              <a:rPr lang="en-US" sz="1600" dirty="0"/>
              <a:t>: a retrospective observational case series.</a:t>
            </a:r>
            <a:r>
              <a:rPr lang="en-US" sz="1600" i="1" dirty="0"/>
              <a:t> Ophthalmology</a:t>
            </a:r>
            <a:r>
              <a:rPr lang="en-US" sz="1600" dirty="0"/>
              <a:t>. 2007;114:686–691. </a:t>
            </a:r>
            <a:endParaRPr lang="en-US" sz="1600" dirty="0" smtClean="0"/>
          </a:p>
          <a:p>
            <a:r>
              <a:rPr lang="en-US" sz="1600" dirty="0"/>
              <a:t>Cho H, Wolf KJ, Wolf EJ. Management of ocular inflammation and pain following cataract surgery: focus on bromfenac ophthalmic solution.  </a:t>
            </a:r>
            <a:r>
              <a:rPr lang="en-US" sz="1600" i="1" dirty="0" err="1"/>
              <a:t>Clin</a:t>
            </a:r>
            <a:r>
              <a:rPr lang="en-US" sz="1600" i="1" dirty="0"/>
              <a:t> </a:t>
            </a:r>
            <a:r>
              <a:rPr lang="en-US" sz="1600" i="1" dirty="0" err="1"/>
              <a:t>Ophthalmol</a:t>
            </a:r>
            <a:r>
              <a:rPr lang="en-US" sz="1600" dirty="0"/>
              <a:t>.  2009;3:199-210. </a:t>
            </a:r>
          </a:p>
          <a:p>
            <a:pPr lvl="0"/>
            <a:r>
              <a:rPr lang="en-US" sz="1600" dirty="0" smtClean="0"/>
              <a:t>Jabs </a:t>
            </a:r>
            <a:r>
              <a:rPr lang="en-US" sz="1600" dirty="0"/>
              <a:t>DA, </a:t>
            </a:r>
            <a:r>
              <a:rPr lang="en-US" sz="1600" dirty="0" err="1"/>
              <a:t>Nussenblatt</a:t>
            </a:r>
            <a:r>
              <a:rPr lang="en-US" sz="1600" dirty="0"/>
              <a:t> RB, Rosenbaum JT. Standardization of uveitis nomenclature for reporting clinical data. Results of the First International Workshop. </a:t>
            </a:r>
            <a:r>
              <a:rPr lang="en-US" sz="1600" i="1" dirty="0"/>
              <a:t>Am J </a:t>
            </a:r>
            <a:r>
              <a:rPr lang="en-US" sz="1600" i="1" dirty="0" err="1"/>
              <a:t>Ophthalmol</a:t>
            </a:r>
            <a:r>
              <a:rPr lang="en-US" sz="1600" dirty="0"/>
              <a:t>.  2005;140(3):509-516.</a:t>
            </a:r>
          </a:p>
          <a:p>
            <a:pPr lvl="0"/>
            <a:r>
              <a:rPr lang="en-US" sz="1600" dirty="0" err="1" smtClean="0"/>
              <a:t>Hirooka</a:t>
            </a:r>
            <a:r>
              <a:rPr lang="en-US" sz="1600" dirty="0" smtClean="0"/>
              <a:t> </a:t>
            </a:r>
            <a:r>
              <a:rPr lang="en-US" sz="1600" dirty="0"/>
              <a:t>K, </a:t>
            </a:r>
            <a:r>
              <a:rPr lang="en-US" sz="1600" dirty="0" err="1"/>
              <a:t>Shiraga</a:t>
            </a:r>
            <a:r>
              <a:rPr lang="en-US" sz="1600" dirty="0"/>
              <a:t> F, Tanaka S, et al.  Risk factors for elevated intraocular pressure after trans-</a:t>
            </a:r>
            <a:r>
              <a:rPr lang="en-US" sz="1600" dirty="0" err="1"/>
              <a:t>tenon</a:t>
            </a:r>
            <a:r>
              <a:rPr lang="en-US" sz="1600" dirty="0"/>
              <a:t> </a:t>
            </a:r>
            <a:r>
              <a:rPr lang="en-US" sz="1600" dirty="0" err="1"/>
              <a:t>retrobulbar</a:t>
            </a:r>
            <a:r>
              <a:rPr lang="en-US" sz="1600" dirty="0"/>
              <a:t> injections of triamcinolone.  </a:t>
            </a:r>
            <a:r>
              <a:rPr lang="en-US" sz="1600" i="1" dirty="0" err="1"/>
              <a:t>Jpn</a:t>
            </a:r>
            <a:r>
              <a:rPr lang="en-US" sz="1600" i="1" dirty="0"/>
              <a:t> J </a:t>
            </a:r>
            <a:r>
              <a:rPr lang="en-US" sz="1600" i="1" dirty="0" err="1"/>
              <a:t>Ophthalmol</a:t>
            </a:r>
            <a:r>
              <a:rPr lang="en-US" sz="1600" dirty="0"/>
              <a:t>.  2006;50(3):235-238.</a:t>
            </a:r>
          </a:p>
          <a:p>
            <a:pPr lvl="0"/>
            <a:r>
              <a:rPr lang="en-US" sz="1600" dirty="0"/>
              <a:t>Fang EN, </a:t>
            </a:r>
            <a:r>
              <a:rPr lang="en-US" sz="1600" dirty="0" err="1"/>
              <a:t>Kass</a:t>
            </a:r>
            <a:r>
              <a:rPr lang="en-US" sz="1600" dirty="0"/>
              <a:t> MA.  Increased intraocular pressure after cataract surgery.  </a:t>
            </a:r>
            <a:r>
              <a:rPr lang="en-US" sz="1600" i="1" dirty="0" err="1"/>
              <a:t>Semin</a:t>
            </a:r>
            <a:r>
              <a:rPr lang="en-US" sz="1600" i="1" dirty="0"/>
              <a:t> </a:t>
            </a:r>
            <a:r>
              <a:rPr lang="en-US" sz="1600" i="1" dirty="0" err="1"/>
              <a:t>Ophthalmol</a:t>
            </a:r>
            <a:r>
              <a:rPr lang="en-US" sz="1600" dirty="0"/>
              <a:t>.  1994;9:235-242</a:t>
            </a:r>
            <a:r>
              <a:rPr lang="en-US" sz="1600" dirty="0" smtClean="0"/>
              <a:t>.</a:t>
            </a:r>
            <a:endParaRPr lang="en-US" sz="1600" dirty="0"/>
          </a:p>
          <a:p>
            <a:pPr lvl="0"/>
            <a:r>
              <a:rPr lang="en-US" sz="1600" dirty="0" smtClean="0"/>
              <a:t>Kim </a:t>
            </a:r>
            <a:r>
              <a:rPr lang="en-US" sz="1600" dirty="0"/>
              <a:t>SJ, </a:t>
            </a:r>
            <a:r>
              <a:rPr lang="en-US" sz="1600" dirty="0" err="1"/>
              <a:t>Equi</a:t>
            </a:r>
            <a:r>
              <a:rPr lang="en-US" sz="1600" dirty="0"/>
              <a:t> R, </a:t>
            </a:r>
            <a:r>
              <a:rPr lang="en-US" sz="1600" dirty="0" err="1"/>
              <a:t>Bressler</a:t>
            </a:r>
            <a:r>
              <a:rPr lang="en-US" sz="1600" dirty="0"/>
              <a:t> NM.  Analysis of macular edema after cataract surgery in patients with diabetes using optical coherence tomography.  </a:t>
            </a:r>
            <a:r>
              <a:rPr lang="en-US" sz="1600" i="1" dirty="0"/>
              <a:t>Ophthalmology</a:t>
            </a:r>
            <a:r>
              <a:rPr lang="en-US" sz="1600" dirty="0"/>
              <a:t>.  2007 May;114(5):881-889</a:t>
            </a:r>
            <a:r>
              <a:rPr lang="en-US" sz="16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600" b="1" dirty="0" smtClean="0"/>
              <a:t>Affiliations</a:t>
            </a:r>
          </a:p>
          <a:p>
            <a:pPr lvl="1">
              <a:buAutoNum type="arabicPeriod"/>
            </a:pPr>
            <a:r>
              <a:rPr lang="en-US" sz="1600" dirty="0"/>
              <a:t>Westfield Eye Center – 2575 </a:t>
            </a:r>
            <a:r>
              <a:rPr lang="en-US" sz="1600" dirty="0" err="1"/>
              <a:t>Lindell</a:t>
            </a:r>
            <a:r>
              <a:rPr lang="en-US" sz="1600" dirty="0"/>
              <a:t> Road, Las Vegas, NV  89146</a:t>
            </a:r>
          </a:p>
          <a:p>
            <a:pPr lvl="1">
              <a:buAutoNum type="arabicPeriod"/>
            </a:pPr>
            <a:r>
              <a:rPr lang="en-US" sz="1600" dirty="0"/>
              <a:t>Nevada State College – 1125 Nevada State Drive, Henderson, NV  </a:t>
            </a:r>
            <a:r>
              <a:rPr lang="en-US" sz="1600" dirty="0" smtClean="0"/>
              <a:t>89002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 smtClean="0"/>
              <a:t>Contact</a:t>
            </a:r>
          </a:p>
          <a:p>
            <a:pPr marL="0" indent="0">
              <a:buNone/>
            </a:pPr>
            <a:r>
              <a:rPr lang="en-US" sz="1600" dirty="0" smtClean="0"/>
              <a:t>	Hon-Vu </a:t>
            </a:r>
            <a:r>
              <a:rPr lang="en-US" sz="1600" dirty="0" smtClean="0"/>
              <a:t>Q. Duong, M.D., 2575 </a:t>
            </a:r>
            <a:r>
              <a:rPr lang="en-US" sz="1600" dirty="0" err="1" smtClean="0"/>
              <a:t>Lindell</a:t>
            </a:r>
            <a:r>
              <a:rPr lang="en-US" sz="1600" dirty="0" smtClean="0"/>
              <a:t> Road, Las Vegas, NV  </a:t>
            </a:r>
            <a:r>
              <a:rPr lang="en-US" sz="1600" dirty="0" smtClean="0"/>
              <a:t>89146</a:t>
            </a:r>
          </a:p>
          <a:p>
            <a:pPr marL="0" indent="0">
              <a:buNone/>
            </a:pPr>
            <a:r>
              <a:rPr lang="en-US" sz="1600" dirty="0" smtClean="0"/>
              <a:t>	Email</a:t>
            </a:r>
            <a:r>
              <a:rPr lang="en-US" sz="1600" dirty="0" smtClean="0"/>
              <a:t>: hon-vu.duong@nsc.nevada.edu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59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To objectively compare </a:t>
            </a:r>
            <a:r>
              <a:rPr lang="en-US" dirty="0" smtClean="0"/>
              <a:t>the efficacy of three pharmacological regimen post cataract extraction</a:t>
            </a:r>
            <a:endParaRPr lang="en-US" dirty="0"/>
          </a:p>
          <a:p>
            <a:r>
              <a:rPr lang="en-US" dirty="0"/>
              <a:t>Design</a:t>
            </a:r>
          </a:p>
          <a:p>
            <a:pPr lvl="1"/>
            <a:r>
              <a:rPr lang="en-US" dirty="0" smtClean="0"/>
              <a:t>IRB approved, prospective</a:t>
            </a:r>
            <a:r>
              <a:rPr lang="en-US" dirty="0"/>
              <a:t>, randomized, single-blind study conducted at a single center, private, teaching practice in Las Vegas, Nevada.  </a:t>
            </a:r>
          </a:p>
          <a:p>
            <a:pPr lvl="1"/>
            <a:r>
              <a:rPr lang="en-US" dirty="0"/>
              <a:t>Three </a:t>
            </a:r>
            <a:r>
              <a:rPr lang="en-US" dirty="0" smtClean="0"/>
              <a:t>variables (end points) </a:t>
            </a:r>
            <a:r>
              <a:rPr lang="en-US" dirty="0"/>
              <a:t>were </a:t>
            </a:r>
            <a:r>
              <a:rPr lang="en-US" dirty="0" smtClean="0"/>
              <a:t>measured</a:t>
            </a:r>
            <a:endParaRPr lang="en-US" dirty="0"/>
          </a:p>
          <a:p>
            <a:pPr lvl="2"/>
            <a:r>
              <a:rPr lang="en-US" dirty="0"/>
              <a:t>Degree of intraocular </a:t>
            </a:r>
            <a:r>
              <a:rPr lang="en-US" dirty="0" smtClean="0"/>
              <a:t>spike</a:t>
            </a:r>
          </a:p>
          <a:p>
            <a:pPr lvl="2"/>
            <a:r>
              <a:rPr lang="en-US" dirty="0" smtClean="0"/>
              <a:t>Degree anterior </a:t>
            </a:r>
            <a:r>
              <a:rPr lang="en-US" dirty="0"/>
              <a:t>chamber </a:t>
            </a:r>
            <a:r>
              <a:rPr lang="en-US" dirty="0" smtClean="0"/>
              <a:t>inflammation</a:t>
            </a:r>
          </a:p>
          <a:p>
            <a:pPr lvl="2"/>
            <a:r>
              <a:rPr lang="en-US" dirty="0" smtClean="0"/>
              <a:t>Incidence of cystoid macular edema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54015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Patients </a:t>
            </a:r>
            <a:r>
              <a:rPr lang="en-US" dirty="0" smtClean="0"/>
              <a:t>were randomized into three groups</a:t>
            </a:r>
          </a:p>
          <a:p>
            <a:pPr lvl="2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</a:t>
            </a:r>
            <a:r>
              <a:rPr lang="en-US" dirty="0" smtClean="0"/>
              <a:t>: </a:t>
            </a:r>
            <a:r>
              <a:rPr lang="en-US" dirty="0"/>
              <a:t>gatifloxacin 0.3%, prednisolone acetate 1%, and bromfenac 0.09</a:t>
            </a:r>
            <a:r>
              <a:rPr lang="en-US" dirty="0" smtClean="0"/>
              <a:t>% (N = 41)</a:t>
            </a:r>
          </a:p>
          <a:p>
            <a:pPr lvl="2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Group I</a:t>
            </a:r>
            <a:r>
              <a:rPr lang="en-US" dirty="0" smtClean="0"/>
              <a:t>: </a:t>
            </a:r>
            <a:r>
              <a:rPr lang="en-US" dirty="0"/>
              <a:t>gatifloxacin </a:t>
            </a:r>
            <a:r>
              <a:rPr lang="en-US" dirty="0" smtClean="0"/>
              <a:t>0.3% and </a:t>
            </a:r>
            <a:r>
              <a:rPr lang="en-US" dirty="0"/>
              <a:t>bromfenac 0.09</a:t>
            </a:r>
            <a:r>
              <a:rPr lang="en-US" dirty="0" smtClean="0"/>
              <a:t>% (N = 40)</a:t>
            </a:r>
          </a:p>
          <a:p>
            <a:pPr lvl="2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Group II</a:t>
            </a:r>
            <a:r>
              <a:rPr lang="en-US" dirty="0" smtClean="0"/>
              <a:t>: one intraoperative Triamcinolone </a:t>
            </a:r>
            <a:r>
              <a:rPr lang="en-US" dirty="0" err="1" smtClean="0"/>
              <a:t>acetonide</a:t>
            </a:r>
            <a:r>
              <a:rPr lang="en-US" dirty="0" smtClean="0"/>
              <a:t> injection, gatifloxacin 0.3% and </a:t>
            </a:r>
            <a:r>
              <a:rPr lang="en-US" dirty="0"/>
              <a:t>bromfenac 0.09</a:t>
            </a:r>
            <a:r>
              <a:rPr lang="en-US" dirty="0" smtClean="0"/>
              <a:t>% (N = 30)</a:t>
            </a:r>
          </a:p>
          <a:p>
            <a:pPr lvl="1"/>
            <a:r>
              <a:rPr lang="en-US" dirty="0" smtClean="0"/>
              <a:t>Pre-operative evaluation included a comprehensive dilated eye exam and base line OCT</a:t>
            </a:r>
          </a:p>
          <a:p>
            <a:pPr lvl="1"/>
            <a:r>
              <a:rPr lang="en-US" dirty="0" smtClean="0"/>
              <a:t>Post-operative IOP and AC inflammation data were collected at 1-day, 1-week and 1-month for.  OCTs were ordered at 1 week and 1 month</a:t>
            </a:r>
          </a:p>
          <a:p>
            <a:pPr lvl="1"/>
            <a:r>
              <a:rPr lang="en-US" dirty="0" smtClean="0"/>
              <a:t>All surgeries were performed by one surgeon.  All </a:t>
            </a:r>
            <a:r>
              <a:rPr lang="en-US" dirty="0" smtClean="0"/>
              <a:t>IOP measurements &amp; OCT scans were </a:t>
            </a:r>
            <a:r>
              <a:rPr lang="en-US" dirty="0" smtClean="0"/>
              <a:t>performed by </a:t>
            </a:r>
            <a:r>
              <a:rPr lang="en-US" dirty="0" smtClean="0"/>
              <a:t>one certified 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52491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Results: Intraocular Pressure – Studied Population</a:t>
            </a:r>
          </a:p>
          <a:p>
            <a:pPr lvl="1"/>
            <a:r>
              <a:rPr lang="en-US" dirty="0" smtClean="0"/>
              <a:t>Greatest IOP flux occurred on post-op day-1</a:t>
            </a:r>
          </a:p>
          <a:p>
            <a:pPr lvl="2"/>
            <a:r>
              <a:rPr lang="en-US" dirty="0" smtClean="0"/>
              <a:t>Control &amp; Group II – highest spike (7 &amp; 6 mmHg) from baseline </a:t>
            </a:r>
          </a:p>
          <a:p>
            <a:pPr lvl="2"/>
            <a:r>
              <a:rPr lang="en-US" dirty="0" smtClean="0"/>
              <a:t>Group I: smallest spike (3 mmHg) and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statistically significant (</a:t>
            </a:r>
            <a:r>
              <a:rPr lang="en-US" i="1" dirty="0" smtClean="0"/>
              <a:t>p-value = 0.15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Results: IOP - Glaucoma </a:t>
            </a:r>
            <a:r>
              <a:rPr lang="en-US" dirty="0"/>
              <a:t>P</a:t>
            </a:r>
            <a:r>
              <a:rPr lang="en-US" dirty="0" smtClean="0"/>
              <a:t>atients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tatistical y significant between groups </a:t>
            </a:r>
            <a:r>
              <a:rPr lang="en-US" dirty="0" smtClean="0"/>
              <a:t>(</a:t>
            </a:r>
            <a:r>
              <a:rPr lang="en-US" i="1" dirty="0" smtClean="0"/>
              <a:t>p-value = 0.004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All IOPs returned to baseline by week-1</a:t>
            </a:r>
          </a:p>
          <a:p>
            <a:r>
              <a:rPr lang="en-US" dirty="0" smtClean="0"/>
              <a:t>Results: Anterior Chamber </a:t>
            </a:r>
            <a:r>
              <a:rPr lang="en-US" dirty="0"/>
              <a:t>I</a:t>
            </a:r>
            <a:r>
              <a:rPr lang="en-US" dirty="0" smtClean="0"/>
              <a:t>nflammation</a:t>
            </a:r>
          </a:p>
          <a:p>
            <a:pPr lvl="2"/>
            <a:r>
              <a:rPr lang="en-US" dirty="0" smtClean="0"/>
              <a:t>Summed ocular inflammation score (SOIS) were used to assess degrees of inflammation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 statistically significant </a:t>
            </a:r>
            <a:r>
              <a:rPr lang="en-US" dirty="0" smtClean="0"/>
              <a:t>between groups: </a:t>
            </a:r>
            <a:r>
              <a:rPr lang="en-US" i="1" dirty="0" smtClean="0"/>
              <a:t>p-value = 0.39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54015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Results</a:t>
            </a:r>
            <a:endParaRPr lang="en-US" dirty="0"/>
          </a:p>
          <a:p>
            <a:pPr lvl="1"/>
            <a:r>
              <a:rPr lang="en-US" dirty="0" smtClean="0"/>
              <a:t>Macular OCT – Studied Population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oveal thickness between </a:t>
            </a:r>
            <a:r>
              <a:rPr lang="en-US" dirty="0"/>
              <a:t>the groups showed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statistical significance (</a:t>
            </a:r>
            <a:r>
              <a:rPr lang="en-US" i="1" dirty="0"/>
              <a:t>p = 0.82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Macular OCT – Diabetic Population</a:t>
            </a:r>
          </a:p>
          <a:p>
            <a:pPr lvl="2"/>
            <a:r>
              <a:rPr lang="en-US" dirty="0" smtClean="0"/>
              <a:t>Foveal thickness </a:t>
            </a:r>
            <a:r>
              <a:rPr lang="en-US" dirty="0"/>
              <a:t>within one-standard deviation of the mean </a:t>
            </a:r>
            <a:r>
              <a:rPr lang="en-US" dirty="0" smtClean="0"/>
              <a:t>between </a:t>
            </a:r>
            <a:r>
              <a:rPr lang="en-US" dirty="0"/>
              <a:t>the three groups were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statistically significant </a:t>
            </a:r>
            <a:r>
              <a:rPr lang="en-US" dirty="0" smtClean="0"/>
              <a:t>(</a:t>
            </a:r>
            <a:r>
              <a:rPr lang="en-US" i="1" dirty="0" smtClean="0"/>
              <a:t>p </a:t>
            </a:r>
            <a:r>
              <a:rPr lang="en-US" i="1" dirty="0"/>
              <a:t>= </a:t>
            </a:r>
            <a:r>
              <a:rPr lang="en-US" i="1" dirty="0" smtClean="0"/>
              <a:t>0.35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Macular OCT – Diabetic with NPDR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acular </a:t>
            </a:r>
            <a:r>
              <a:rPr lang="en-US" dirty="0"/>
              <a:t>thickness was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statistically </a:t>
            </a:r>
            <a:r>
              <a:rPr lang="en-US" dirty="0" smtClean="0"/>
              <a:t>different </a:t>
            </a:r>
            <a:r>
              <a:rPr lang="en-US" dirty="0"/>
              <a:t>(</a:t>
            </a:r>
            <a:r>
              <a:rPr lang="en-US" i="1" dirty="0"/>
              <a:t>p = </a:t>
            </a:r>
            <a:r>
              <a:rPr lang="en-US" i="1" dirty="0" smtClean="0"/>
              <a:t>0.45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Group </a:t>
            </a:r>
            <a:r>
              <a:rPr lang="en-US" dirty="0" smtClean="0"/>
              <a:t>I had the smallest </a:t>
            </a:r>
            <a:r>
              <a:rPr lang="en-US" dirty="0" smtClean="0"/>
              <a:t>IOP flux compared to Control &amp; Group II</a:t>
            </a:r>
            <a:endParaRPr lang="en-US" dirty="0" smtClean="0"/>
          </a:p>
          <a:p>
            <a:pPr lvl="1"/>
            <a:r>
              <a:rPr lang="en-US" dirty="0" smtClean="0"/>
              <a:t>All three regimen were efficacious in controlling AC inflammation</a:t>
            </a:r>
          </a:p>
          <a:p>
            <a:pPr lvl="1"/>
            <a:r>
              <a:rPr lang="en-US" dirty="0" smtClean="0"/>
              <a:t>All three regimen were efficacious in preventing cystoid macular edema in the non-diabetic and diabetic patients</a:t>
            </a:r>
          </a:p>
        </p:txBody>
      </p:sp>
    </p:spTree>
    <p:extLst>
      <p:ext uri="{BB962C8B-B14F-4D97-AF65-F5344CB8AC3E}">
        <p14:creationId xmlns:p14="http://schemas.microsoft.com/office/powerpoint/2010/main" val="17864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1: Demographic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530423"/>
              </p:ext>
            </p:extLst>
          </p:nvPr>
        </p:nvGraphicFramePr>
        <p:xfrm>
          <a:off x="304800" y="1752600"/>
          <a:ext cx="8534400" cy="327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912"/>
                <a:gridCol w="1240465"/>
                <a:gridCol w="909674"/>
                <a:gridCol w="909674"/>
                <a:gridCol w="1323163"/>
                <a:gridCol w="826977"/>
                <a:gridCol w="744279"/>
                <a:gridCol w="1571256"/>
              </a:tblGrid>
              <a:tr h="819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Total/Final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Eye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Age (years)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POAG/GS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DM with NPDR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Control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49/41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OD = 17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OS = 24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 = 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 = 21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69.4 ± 11.3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Group 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48/40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OD = 24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OS = 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 = 15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 = 25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70.1 ± 12.4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Group II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40/30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OD = 17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OS = 13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 = 12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 = 18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69.8 ± 11.6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5098450"/>
            <a:ext cx="8534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Key: M = male; F = female, POAG = primary open angle glaucoma; GS = glaucoma suspect; DM = diabetes mellitus II; NPDR = non-proliferative diabetic retinopathy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546389"/>
              </p:ext>
            </p:extLst>
          </p:nvPr>
        </p:nvGraphicFramePr>
        <p:xfrm>
          <a:off x="152400" y="1828800"/>
          <a:ext cx="8839201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367"/>
                <a:gridCol w="830752"/>
                <a:gridCol w="830752"/>
                <a:gridCol w="830752"/>
                <a:gridCol w="830752"/>
                <a:gridCol w="498451"/>
                <a:gridCol w="747677"/>
                <a:gridCol w="830752"/>
                <a:gridCol w="473529"/>
                <a:gridCol w="706139"/>
                <a:gridCol w="706139"/>
                <a:gridCol w="706139"/>
              </a:tblGrid>
              <a:tr h="237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Intraocular pressure (mmHg)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 Inflammation (SOIS)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OCT (µm)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5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1-day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1-wk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1-mth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1-day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1-wk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1-mth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1-wk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1-mth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7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Control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15.4±3.2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22.2±8.1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15.4±3.2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15.0±3.7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2.1±0.4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0.80±0.4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200±21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204±20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201±21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7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 I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15.3±2.7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18.2±5.5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14.9±2.5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14.2±2.5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2.2±0.4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0.79±0.4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203±25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205±23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205±23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7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 II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15.1±2.7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21.0±8.3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14.4±2.7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14.2±3.0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2.2±0.5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0.88±0.4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199±25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207±23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201±24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709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p-value between groups = 0.15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0.39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0.82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09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p-value within groups = 0.12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0.43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5161" y="3730636"/>
            <a:ext cx="29402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Key: SOIS = summed ocular inflammatory score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39061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2: 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Pre-operative &amp; Post-operative Variable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112593"/>
              </p:ext>
            </p:extLst>
          </p:nvPr>
        </p:nvGraphicFramePr>
        <p:xfrm>
          <a:off x="198912" y="4800600"/>
          <a:ext cx="8792688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9888"/>
                <a:gridCol w="609600"/>
                <a:gridCol w="685800"/>
                <a:gridCol w="1143000"/>
                <a:gridCol w="914400"/>
                <a:gridCol w="653226"/>
                <a:gridCol w="1074295"/>
                <a:gridCol w="1074295"/>
                <a:gridCol w="1008184"/>
              </a:tblGrid>
              <a:tr h="481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Effect – IOP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Hypothesis df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Error df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Sig.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Partial Eta Squared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Noncent. Parameter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Observed Power</a:t>
                      </a:r>
                      <a:r>
                        <a:rPr lang="en-US" sz="14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77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Pillai’s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Trace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Wilk’s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Lambda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Hotelling’s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Trace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Roy’s Largest Root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0.089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0.911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0.097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0.089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1.667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1680</a:t>
                      </a:r>
                      <a:r>
                        <a:rPr lang="en-US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1.692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3.185</a:t>
                      </a:r>
                      <a:r>
                        <a:rPr lang="en-US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3.000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214.000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212.000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210.000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107.000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0.130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0.127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0.124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0.027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0.045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0.045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0.046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0.082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10.079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10.152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9.555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0.629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0.633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0.636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0.722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5161" y="6350913"/>
            <a:ext cx="87402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= Exact statistic; b = computed using alpha = 0.05; c = The statistic is an upper bound on F that yields a lower bound on the significance level; d = Design: intercept + group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2788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3: 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Multivariate Tests 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Power Analysis for Intraocular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Pressure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</a:rPr>
              <a:t>Figure 1: Intraocular Pressure for the </a:t>
            </a:r>
            <a:r>
              <a:rPr lang="en-US" sz="3200" dirty="0" smtClean="0">
                <a:effectLst/>
              </a:rPr>
              <a:t>Studied Population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6081"/>
              </p:ext>
            </p:extLst>
          </p:nvPr>
        </p:nvGraphicFramePr>
        <p:xfrm>
          <a:off x="228600" y="1379538"/>
          <a:ext cx="8686800" cy="49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75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</a:rPr>
              <a:t>Figure 1: Intraocular Pressure for the </a:t>
            </a:r>
            <a:r>
              <a:rPr lang="en-US" sz="3200" dirty="0" smtClean="0">
                <a:effectLst/>
              </a:rPr>
              <a:t>Glaucoma Population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127925"/>
              </p:ext>
            </p:extLst>
          </p:nvPr>
        </p:nvGraphicFramePr>
        <p:xfrm>
          <a:off x="228600" y="1379538"/>
          <a:ext cx="8686800" cy="49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2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44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TS101881344</Template>
  <TotalTime>604</TotalTime>
  <Words>1046</Words>
  <Application>Microsoft Office PowerPoint</Application>
  <PresentationFormat>On-screen Show (4:3)</PresentationFormat>
  <Paragraphs>303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TS101881344</vt:lpstr>
      <vt:lpstr>Alternative Pharmaceutical Management for Post Cataract Extraction: A Prospective, Randomized Study</vt:lpstr>
      <vt:lpstr>Abstract</vt:lpstr>
      <vt:lpstr>Abstract</vt:lpstr>
      <vt:lpstr>Abstract</vt:lpstr>
      <vt:lpstr>Abstract</vt:lpstr>
      <vt:lpstr>Table 1: Demographic</vt:lpstr>
      <vt:lpstr>Data</vt:lpstr>
      <vt:lpstr>Figure 1: Intraocular Pressure for the Studied Population</vt:lpstr>
      <vt:lpstr>Figure 1: Intraocular Pressure for the Glaucoma Population</vt:lpstr>
      <vt:lpstr>Data</vt:lpstr>
      <vt:lpstr>Discussion/Conclusion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Pharmaceutical Management for Post Cataract Extraction: A Prospective, Randomized Study</dc:title>
  <dc:creator>Hon-Vu Q Duong MD</dc:creator>
  <cp:lastModifiedBy>Hon-Vu Q Duong MD</cp:lastModifiedBy>
  <cp:revision>32</cp:revision>
  <dcterms:created xsi:type="dcterms:W3CDTF">2010-12-03T19:25:14Z</dcterms:created>
  <dcterms:modified xsi:type="dcterms:W3CDTF">2011-02-02T00:02:51Z</dcterms:modified>
  <cp:category>2010 nature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TC101881344</vt:lpwstr>
  </property>
</Properties>
</file>