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6" r:id="rId5"/>
    <p:sldId id="260" r:id="rId6"/>
    <p:sldId id="268" r:id="rId7"/>
    <p:sldId id="269" r:id="rId8"/>
    <p:sldId id="264" r:id="rId9"/>
    <p:sldId id="263" r:id="rId10"/>
    <p:sldId id="261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040645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US0T4112\Local%20Settings\Temporary%20Internet%20Files\Content.Outlook\SZ7GT2TF\m09050ascrs2011%20data%20-Graphs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US0T4112\Local%20Settings\Temporary%20Internet%20Files\Content.Outlook\SZ7GT2TF\m09050ascrs2011%20data%20-Graph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Documents%20and%20Settings\US0T4112\Local%20Settings\Temporary%20Internet%20Files\Content.Outlook\SZ7GT2TF\m09050ascrs2011%20data%20-Graphs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736782902137238E-2"/>
          <c:y val="5.9149040193505219E-2"/>
          <c:w val="0.91080677415323086"/>
          <c:h val="0.6649248623333861"/>
        </c:manualLayout>
      </c:layout>
      <c:barChart>
        <c:barDir val="col"/>
        <c:grouping val="clustered"/>
        <c:ser>
          <c:idx val="0"/>
          <c:order val="0"/>
          <c:tx>
            <c:strRef>
              <c:f>Fisher!$C$76</c:f>
              <c:strCache>
                <c:ptCount val="1"/>
                <c:pt idx="0">
                  <c:v>IQ ReSTOR + 3.0</c:v>
                </c:pt>
              </c:strCache>
            </c:strRef>
          </c:tx>
          <c:errBars>
            <c:errBarType val="both"/>
            <c:errValType val="fixedVal"/>
            <c:val val="0.5"/>
          </c:errBars>
          <c:cat>
            <c:strRef>
              <c:f>Fisher!$A$71:$A$73</c:f>
              <c:strCache>
                <c:ptCount val="3"/>
                <c:pt idx="0">
                  <c:v>Effectively &amp; Safely Perform Near Tasks                           (&lt; 2 Feet)</c:v>
                </c:pt>
                <c:pt idx="1">
                  <c:v>Effectively &amp; Safely Perform Intermediate Tasks (2-3 Feet)</c:v>
                </c:pt>
                <c:pt idx="2">
                  <c:v>Drive Confidently &amp; Safely at Night</c:v>
                </c:pt>
              </c:strCache>
            </c:strRef>
          </c:cat>
          <c:val>
            <c:numRef>
              <c:f>Fisher!$C$78:$C$80</c:f>
              <c:numCache>
                <c:formatCode>General</c:formatCode>
                <c:ptCount val="3"/>
                <c:pt idx="0">
                  <c:v>1.3</c:v>
                </c:pt>
                <c:pt idx="1">
                  <c:v>1.2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Fisher!$D$76</c:f>
              <c:strCache>
                <c:ptCount val="1"/>
                <c:pt idx="0">
                  <c:v>Tecnis ZMB00</c:v>
                </c:pt>
              </c:strCache>
            </c:strRef>
          </c:tx>
          <c:spPr>
            <a:solidFill>
              <a:srgbClr val="C00000"/>
            </a:solidFill>
          </c:spPr>
          <c:errBars>
            <c:errBarType val="both"/>
            <c:errValType val="cust"/>
            <c:plus>
              <c:numRef>
                <c:f>Fisher!$F$78:$F$80</c:f>
                <c:numCache>
                  <c:formatCode>General</c:formatCode>
                  <c:ptCount val="3"/>
                  <c:pt idx="0">
                    <c:v>1.129999999999999</c:v>
                  </c:pt>
                  <c:pt idx="1">
                    <c:v>0.91</c:v>
                  </c:pt>
                  <c:pt idx="2">
                    <c:v>1.55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Fisher!$A$71:$A$73</c:f>
              <c:strCache>
                <c:ptCount val="3"/>
                <c:pt idx="0">
                  <c:v>Effectively &amp; Safely Perform Near Tasks                           (&lt; 2 Feet)</c:v>
                </c:pt>
                <c:pt idx="1">
                  <c:v>Effectively &amp; Safely Perform Intermediate Tasks (2-3 Feet)</c:v>
                </c:pt>
                <c:pt idx="2">
                  <c:v>Drive Confidently &amp; Safely at Night</c:v>
                </c:pt>
              </c:strCache>
            </c:strRef>
          </c:cat>
          <c:val>
            <c:numRef>
              <c:f>Fisher!$D$78:$D$80</c:f>
              <c:numCache>
                <c:formatCode>General</c:formatCode>
                <c:ptCount val="3"/>
                <c:pt idx="0">
                  <c:v>1.83</c:v>
                </c:pt>
                <c:pt idx="1">
                  <c:v>1.71</c:v>
                </c:pt>
                <c:pt idx="2">
                  <c:v>2.29</c:v>
                </c:pt>
              </c:numCache>
            </c:numRef>
          </c:val>
        </c:ser>
        <c:axId val="115817472"/>
        <c:axId val="115847936"/>
      </c:barChart>
      <c:catAx>
        <c:axId val="115817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115847936"/>
        <c:crosses val="autoZero"/>
        <c:auto val="1"/>
        <c:lblAlgn val="ctr"/>
        <c:lblOffset val="100"/>
      </c:catAx>
      <c:valAx>
        <c:axId val="115847936"/>
        <c:scaling>
          <c:orientation val="minMax"/>
          <c:max val="4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115817472"/>
        <c:crosses val="autoZero"/>
        <c:crossBetween val="between"/>
        <c:majorUnit val="1"/>
        <c:minorUnit val="0.1"/>
      </c:valAx>
    </c:plotArea>
    <c:legend>
      <c:legendPos val="t"/>
      <c:layout>
        <c:manualLayout>
          <c:xMode val="edge"/>
          <c:yMode val="edge"/>
          <c:x val="0.23783042744656921"/>
          <c:y val="0"/>
          <c:w val="0.5521167666541682"/>
          <c:h val="8.2792959703566468E-2"/>
        </c:manualLayout>
      </c:layout>
      <c:txPr>
        <a:bodyPr/>
        <a:lstStyle/>
        <a:p>
          <a:pPr>
            <a:defRPr sz="1600" b="1">
              <a:latin typeface="+mj-lt"/>
            </a:defRPr>
          </a:pPr>
          <a:endParaRPr lang="en-US"/>
        </a:p>
      </c:txPr>
    </c:legend>
    <c:plotVisOnly val="1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1812244399682654E-2"/>
          <c:y val="2.3604073947278332E-2"/>
          <c:w val="0.87794225721784835"/>
          <c:h val="0.81716478374985702"/>
        </c:manualLayout>
      </c:layout>
      <c:barChart>
        <c:barDir val="col"/>
        <c:grouping val="clustered"/>
        <c:ser>
          <c:idx val="0"/>
          <c:order val="0"/>
          <c:tx>
            <c:strRef>
              <c:f>Fisher!$C$26</c:f>
              <c:strCache>
                <c:ptCount val="1"/>
                <c:pt idx="0">
                  <c:v>IQ ReSTOR + 3.0</c:v>
                </c:pt>
              </c:strCache>
            </c:strRef>
          </c:tx>
          <c:errBars>
            <c:errBarType val="plus"/>
            <c:errValType val="cust"/>
            <c:plus>
              <c:numRef>
                <c:f>Fisher!$D$24:$D$25</c:f>
                <c:numCache>
                  <c:formatCode>General</c:formatCode>
                  <c:ptCount val="2"/>
                  <c:pt idx="0">
                    <c:v>0.49000000000000016</c:v>
                  </c:pt>
                  <c:pt idx="1">
                    <c:v>0.75000000000000033</c:v>
                  </c:pt>
                </c:numCache>
              </c:numRef>
            </c:plus>
          </c:errBars>
          <c:cat>
            <c:strRef>
              <c:f>Fisher!$A$24:$A$25</c:f>
              <c:strCache>
                <c:ptCount val="2"/>
                <c:pt idx="0">
                  <c:v>Trouble with daytime task</c:v>
                </c:pt>
                <c:pt idx="1">
                  <c:v>Trouble with night task</c:v>
                </c:pt>
              </c:strCache>
            </c:strRef>
          </c:cat>
          <c:val>
            <c:numRef>
              <c:f>Fisher!$C$28:$C$29</c:f>
              <c:numCache>
                <c:formatCode>General</c:formatCode>
                <c:ptCount val="2"/>
                <c:pt idx="0">
                  <c:v>0.35000000000000014</c:v>
                </c:pt>
                <c:pt idx="1">
                  <c:v>0.60000000000000031</c:v>
                </c:pt>
              </c:numCache>
            </c:numRef>
          </c:val>
        </c:ser>
        <c:ser>
          <c:idx val="1"/>
          <c:order val="1"/>
          <c:tx>
            <c:strRef>
              <c:f>Fisher!$D$26</c:f>
              <c:strCache>
                <c:ptCount val="1"/>
                <c:pt idx="0">
                  <c:v>Tecnis ZMB00</c:v>
                </c:pt>
              </c:strCache>
            </c:strRef>
          </c:tx>
          <c:spPr>
            <a:solidFill>
              <a:srgbClr val="C00000"/>
            </a:solidFill>
          </c:spPr>
          <c:errBars>
            <c:errBarType val="plus"/>
            <c:errValType val="cust"/>
            <c:plus>
              <c:numRef>
                <c:f>Fisher!$G$24:$G$25</c:f>
                <c:numCache>
                  <c:formatCode>General</c:formatCode>
                  <c:ptCount val="2"/>
                  <c:pt idx="0">
                    <c:v>0.93</c:v>
                  </c:pt>
                  <c:pt idx="1">
                    <c:v>1.1200000000000001</c:v>
                  </c:pt>
                </c:numCache>
              </c:numRef>
            </c:plus>
          </c:errBars>
          <c:cat>
            <c:strRef>
              <c:f>Fisher!$A$24:$A$25</c:f>
              <c:strCache>
                <c:ptCount val="2"/>
                <c:pt idx="0">
                  <c:v>Trouble with daytime task</c:v>
                </c:pt>
                <c:pt idx="1">
                  <c:v>Trouble with night task</c:v>
                </c:pt>
              </c:strCache>
            </c:strRef>
          </c:cat>
          <c:val>
            <c:numRef>
              <c:f>Fisher!$D$28:$D$29</c:f>
              <c:numCache>
                <c:formatCode>General</c:formatCode>
                <c:ptCount val="2"/>
                <c:pt idx="0">
                  <c:v>0.79</c:v>
                </c:pt>
                <c:pt idx="1">
                  <c:v>1.04</c:v>
                </c:pt>
              </c:numCache>
            </c:numRef>
          </c:val>
        </c:ser>
        <c:axId val="72112384"/>
        <c:axId val="72118272"/>
      </c:barChart>
      <c:catAx>
        <c:axId val="72112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72118272"/>
        <c:crosses val="autoZero"/>
        <c:auto val="1"/>
        <c:lblAlgn val="ctr"/>
        <c:lblOffset val="100"/>
      </c:catAx>
      <c:valAx>
        <c:axId val="72118272"/>
        <c:scaling>
          <c:orientation val="minMax"/>
          <c:max val="3"/>
        </c:scaling>
        <c:axPos val="l"/>
        <c:numFmt formatCode="#,##0.0" sourceLinked="0"/>
        <c:tickLblPos val="nextTo"/>
        <c:txPr>
          <a:bodyPr/>
          <a:lstStyle/>
          <a:p>
            <a:pPr>
              <a:defRPr sz="1800" b="0">
                <a:latin typeface="+mj-lt"/>
              </a:defRPr>
            </a:pPr>
            <a:endParaRPr lang="en-US"/>
          </a:p>
        </c:txPr>
        <c:crossAx val="72112384"/>
        <c:crosses val="autoZero"/>
        <c:crossBetween val="between"/>
        <c:majorUnit val="1"/>
      </c:valAx>
    </c:plotArea>
    <c:legend>
      <c:legendPos val="t"/>
      <c:layout>
        <c:manualLayout>
          <c:xMode val="edge"/>
          <c:yMode val="edge"/>
          <c:x val="0.23172831593725204"/>
          <c:y val="6.5217391304347824E-2"/>
          <c:w val="0.50941143258255539"/>
          <c:h val="8.3039769485336118E-2"/>
        </c:manualLayout>
      </c:layout>
      <c:txPr>
        <a:bodyPr/>
        <a:lstStyle/>
        <a:p>
          <a:pPr>
            <a:defRPr sz="1600" b="1">
              <a:latin typeface="+mj-lt"/>
            </a:defRPr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Fisher!$C$45</c:f>
              <c:strCache>
                <c:ptCount val="1"/>
                <c:pt idx="0">
                  <c:v>IQ ReSTOR + 3.0</c:v>
                </c:pt>
              </c:strCache>
            </c:strRef>
          </c:tx>
          <c:errBars>
            <c:errBarType val="both"/>
            <c:errValType val="cust"/>
            <c:plus>
              <c:numRef>
                <c:f>Fisher!$D$40:$D$41</c:f>
                <c:numCache>
                  <c:formatCode>General</c:formatCode>
                  <c:ptCount val="2"/>
                  <c:pt idx="0">
                    <c:v>0.5</c:v>
                  </c:pt>
                  <c:pt idx="1">
                    <c:v>0.73000000000000032</c:v>
                  </c:pt>
                </c:numCache>
              </c:numRef>
            </c:plus>
            <c:minus>
              <c:numRef>
                <c:f>Fisher!$D$40:$D$41</c:f>
                <c:numCache>
                  <c:formatCode>General</c:formatCode>
                  <c:ptCount val="2"/>
                  <c:pt idx="0">
                    <c:v>0.5</c:v>
                  </c:pt>
                  <c:pt idx="1">
                    <c:v>0.73000000000000032</c:v>
                  </c:pt>
                </c:numCache>
              </c:numRef>
            </c:minus>
          </c:errBars>
          <c:cat>
            <c:strRef>
              <c:f>Fisher!$A$47:$A$48</c:f>
              <c:strCache>
                <c:ptCount val="2"/>
                <c:pt idx="0">
                  <c:v>Satisfaction w/ vision during day</c:v>
                </c:pt>
                <c:pt idx="1">
                  <c:v>Satisfaction w/ vision during night</c:v>
                </c:pt>
              </c:strCache>
            </c:strRef>
          </c:cat>
          <c:val>
            <c:numRef>
              <c:f>Fisher!$C$47:$C$48</c:f>
              <c:numCache>
                <c:formatCode>General</c:formatCode>
                <c:ptCount val="2"/>
                <c:pt idx="0">
                  <c:v>3.6</c:v>
                </c:pt>
                <c:pt idx="1">
                  <c:v>3.3</c:v>
                </c:pt>
              </c:numCache>
            </c:numRef>
          </c:val>
        </c:ser>
        <c:ser>
          <c:idx val="1"/>
          <c:order val="1"/>
          <c:tx>
            <c:strRef>
              <c:f>Fisher!$D$45</c:f>
              <c:strCache>
                <c:ptCount val="1"/>
                <c:pt idx="0">
                  <c:v>Tecnis ZMB00</c:v>
                </c:pt>
              </c:strCache>
            </c:strRef>
          </c:tx>
          <c:spPr>
            <a:solidFill>
              <a:srgbClr val="C00000"/>
            </a:solidFill>
          </c:spPr>
          <c:errBars>
            <c:errBarType val="both"/>
            <c:errValType val="cust"/>
            <c:plus>
              <c:numRef>
                <c:f>Fisher!$G$40:$G$41</c:f>
                <c:numCache>
                  <c:formatCode>General</c:formatCode>
                  <c:ptCount val="2"/>
                  <c:pt idx="0">
                    <c:v>0.85000000000000031</c:v>
                  </c:pt>
                  <c:pt idx="1">
                    <c:v>0.94000000000000028</c:v>
                  </c:pt>
                </c:numCache>
              </c:numRef>
            </c:plus>
            <c:minus>
              <c:numRef>
                <c:f>Fisher!$G$40:$G$41</c:f>
                <c:numCache>
                  <c:formatCode>General</c:formatCode>
                  <c:ptCount val="2"/>
                  <c:pt idx="0">
                    <c:v>0.85000000000000031</c:v>
                  </c:pt>
                  <c:pt idx="1">
                    <c:v>0.94000000000000028</c:v>
                  </c:pt>
                </c:numCache>
              </c:numRef>
            </c:minus>
          </c:errBars>
          <c:cat>
            <c:strRef>
              <c:f>Fisher!$A$47:$A$48</c:f>
              <c:strCache>
                <c:ptCount val="2"/>
                <c:pt idx="0">
                  <c:v>Satisfaction w/ vision during day</c:v>
                </c:pt>
                <c:pt idx="1">
                  <c:v>Satisfaction w/ vision during night</c:v>
                </c:pt>
              </c:strCache>
            </c:strRef>
          </c:cat>
          <c:val>
            <c:numRef>
              <c:f>Fisher!$D$47:$D$48</c:f>
              <c:numCache>
                <c:formatCode>General</c:formatCode>
                <c:ptCount val="2"/>
                <c:pt idx="0">
                  <c:v>3.13</c:v>
                </c:pt>
                <c:pt idx="1">
                  <c:v>2.75</c:v>
                </c:pt>
              </c:numCache>
            </c:numRef>
          </c:val>
        </c:ser>
        <c:axId val="72406144"/>
        <c:axId val="72407680"/>
      </c:barChart>
      <c:catAx>
        <c:axId val="72406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n-US"/>
          </a:p>
        </c:txPr>
        <c:crossAx val="72407680"/>
        <c:crosses val="autoZero"/>
        <c:auto val="1"/>
        <c:lblAlgn val="ctr"/>
        <c:lblOffset val="100"/>
      </c:catAx>
      <c:valAx>
        <c:axId val="72407680"/>
        <c:scaling>
          <c:orientation val="minMax"/>
          <c:max val="5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>
                <a:latin typeface="+mj-lt"/>
              </a:defRPr>
            </a:pPr>
            <a:endParaRPr lang="en-US"/>
          </a:p>
        </c:txPr>
        <c:crossAx val="72406144"/>
        <c:crosses val="autoZero"/>
        <c:crossBetween val="between"/>
        <c:majorUnit val="1"/>
        <c:minorUnit val="0.1"/>
      </c:valAx>
    </c:plotArea>
    <c:legend>
      <c:legendPos val="t"/>
      <c:layout/>
      <c:txPr>
        <a:bodyPr/>
        <a:lstStyle/>
        <a:p>
          <a:pPr>
            <a:defRPr sz="1600" b="1">
              <a:latin typeface="+mj-lt"/>
            </a:defRPr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1-17T19:08:50.614" idx="1">
    <p:pos x="10" y="10"/>
    <p:text>please revise per new slide on VISTAS - I did more analysis last evening. I have already reformatted the graph to match others figures within this presentation.
Please present significant findings only with P-values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0.13095</cdr:x>
      <cdr:y>0.2549</cdr:y>
    </cdr:from>
    <cdr:to>
      <cdr:x>0.25641</cdr:x>
      <cdr:y>0.3341</cdr:y>
    </cdr:to>
    <cdr:sp macro="" textlink="">
      <cdr:nvSpPr>
        <cdr:cNvPr id="2" name="TextBox 3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38200" y="990600"/>
          <a:ext cx="803023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400" b="1" dirty="0"/>
            <a:t>p = 0.026</a:t>
          </a:r>
        </a:p>
      </cdr:txBody>
    </cdr:sp>
  </cdr:relSizeAnchor>
  <cdr:relSizeAnchor xmlns:cdr="http://schemas.openxmlformats.org/drawingml/2006/chartDrawing">
    <cdr:from>
      <cdr:x>0.42857</cdr:x>
      <cdr:y>0.27451</cdr:y>
    </cdr:from>
    <cdr:to>
      <cdr:x>0.55403</cdr:x>
      <cdr:y>0.35371</cdr:y>
    </cdr:to>
    <cdr:sp macro="" textlink="">
      <cdr:nvSpPr>
        <cdr:cNvPr id="3" name="TextBox 3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43200" y="1066800"/>
          <a:ext cx="803023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400" b="1" dirty="0"/>
            <a:t>p = 0.009</a:t>
          </a:r>
        </a:p>
      </cdr:txBody>
    </cdr:sp>
  </cdr:relSizeAnchor>
  <cdr:relSizeAnchor xmlns:cdr="http://schemas.openxmlformats.org/drawingml/2006/chartDrawing">
    <cdr:from>
      <cdr:x>0.72619</cdr:x>
      <cdr:y>0.13725</cdr:y>
    </cdr:from>
    <cdr:to>
      <cdr:x>0.85165</cdr:x>
      <cdr:y>0.21645</cdr:y>
    </cdr:to>
    <cdr:sp macro="" textlink="">
      <cdr:nvSpPr>
        <cdr:cNvPr id="4" name="TextBox 2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8200" y="533400"/>
          <a:ext cx="803023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400" b="1" dirty="0"/>
            <a:t>p = 0.018</a:t>
          </a:r>
        </a:p>
      </cdr:txBody>
    </cdr:sp>
  </cdr:relSizeAnchor>
  <cdr:relSizeAnchor xmlns:cdr="http://schemas.openxmlformats.org/drawingml/2006/chartDrawing">
    <cdr:from>
      <cdr:x>0.44048</cdr:x>
      <cdr:y>0.64706</cdr:y>
    </cdr:from>
    <cdr:to>
      <cdr:x>0.62289</cdr:x>
      <cdr:y>0.71487</cdr:y>
    </cdr:to>
    <cdr:sp macro="" textlink="">
      <cdr:nvSpPr>
        <cdr:cNvPr id="5" name="TextBox 4"/>
        <cdr:cNvSpPr txBox="1"/>
      </cdr:nvSpPr>
      <cdr:spPr bwMode="auto">
        <a:xfrm xmlns:a="http://schemas.openxmlformats.org/drawingml/2006/main">
          <a:off x="2819400" y="2514600"/>
          <a:ext cx="1167586" cy="2635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>
            <a:defRPr/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</a:rPr>
            <a:t>N=20    N=24</a:t>
          </a:r>
          <a:endParaRPr lang="en-US" sz="1400" b="1" dirty="0">
            <a:solidFill>
              <a:sysClr val="window" lastClr="FFFFFF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0.7381</cdr:x>
      <cdr:y>0.64706</cdr:y>
    </cdr:from>
    <cdr:to>
      <cdr:x>0.92051</cdr:x>
      <cdr:y>0.71487</cdr:y>
    </cdr:to>
    <cdr:sp macro="" textlink="">
      <cdr:nvSpPr>
        <cdr:cNvPr id="6" name="TextBox 4"/>
        <cdr:cNvSpPr txBox="1"/>
      </cdr:nvSpPr>
      <cdr:spPr bwMode="auto">
        <a:xfrm xmlns:a="http://schemas.openxmlformats.org/drawingml/2006/main">
          <a:off x="4724400" y="2514600"/>
          <a:ext cx="1167585" cy="2635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>
            <a:defRPr/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</a:rPr>
            <a:t>N=20    N=24</a:t>
          </a:r>
          <a:endParaRPr lang="en-US" sz="1400" b="1" dirty="0">
            <a:solidFill>
              <a:sysClr val="window" lastClr="FFFFFF"/>
            </a:solidFill>
            <a:latin typeface="Calibri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0.2093</cdr:x>
      <cdr:y>0.76087</cdr:y>
    </cdr:from>
    <cdr:to>
      <cdr:x>0.41885</cdr:x>
      <cdr:y>0.83605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71600" y="2667000"/>
          <a:ext cx="1373188" cy="2635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>
            <a:defRPr/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</a:rPr>
            <a:t>N=19       N=24</a:t>
          </a:r>
          <a:endParaRPr lang="en-US" sz="1400" b="1" dirty="0">
            <a:solidFill>
              <a:sysClr val="window" lastClr="FFFFFF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0.63953</cdr:x>
      <cdr:y>0.76087</cdr:y>
    </cdr:from>
    <cdr:to>
      <cdr:x>0.84908</cdr:x>
      <cdr:y>0.83605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4191000" y="2667000"/>
          <a:ext cx="1373188" cy="2635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>
            <a:defRPr/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</a:rPr>
            <a:t>N=20        N=24</a:t>
          </a:r>
          <a:endParaRPr lang="en-US" sz="1400" b="1" dirty="0">
            <a:solidFill>
              <a:sysClr val="window" lastClr="FFFFFF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0.22093</cdr:x>
      <cdr:y>0.3913</cdr:y>
    </cdr:from>
    <cdr:to>
      <cdr:x>0.3515</cdr:x>
      <cdr:y>0.48777</cdr:y>
    </cdr:to>
    <cdr:sp macro="" textlink="">
      <cdr:nvSpPr>
        <cdr:cNvPr id="4" name="TextBox 9"/>
        <cdr:cNvSpPr txBox="1"/>
      </cdr:nvSpPr>
      <cdr:spPr>
        <a:xfrm xmlns:a="http://schemas.openxmlformats.org/drawingml/2006/main">
          <a:off x="1447800" y="1371600"/>
          <a:ext cx="855663" cy="3381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>
            <a:defRPr/>
          </a:pPr>
          <a:r>
            <a:rPr lang="en-US" sz="1600" b="1" dirty="0">
              <a:latin typeface="Calibri"/>
            </a:rPr>
            <a:t>P = </a:t>
          </a:r>
          <a:r>
            <a:rPr lang="en-US" sz="1600" b="1" dirty="0" smtClean="0">
              <a:latin typeface="Calibri"/>
            </a:rPr>
            <a:t>0.03</a:t>
          </a:r>
          <a:endParaRPr lang="en-US" sz="1600" b="1" dirty="0">
            <a:latin typeface="Calibri"/>
          </a:endParaRPr>
        </a:p>
      </cdr:txBody>
    </cdr:sp>
  </cdr:relSizeAnchor>
  <cdr:relSizeAnchor xmlns:cdr="http://schemas.openxmlformats.org/drawingml/2006/chartDrawing">
    <cdr:from>
      <cdr:x>0.7093</cdr:x>
      <cdr:y>0.26087</cdr:y>
    </cdr:from>
    <cdr:to>
      <cdr:x>0.77301</cdr:x>
      <cdr:y>0.35734</cdr:y>
    </cdr:to>
    <cdr:sp macro="" textlink="">
      <cdr:nvSpPr>
        <cdr:cNvPr id="5" name="TextBox 9"/>
        <cdr:cNvSpPr txBox="1"/>
      </cdr:nvSpPr>
      <cdr:spPr>
        <a:xfrm xmlns:a="http://schemas.openxmlformats.org/drawingml/2006/main">
          <a:off x="4648200" y="914400"/>
          <a:ext cx="417513" cy="3381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>
            <a:defRPr/>
          </a:pPr>
          <a:r>
            <a:rPr lang="en-US" sz="1600" b="1" dirty="0" smtClean="0">
              <a:latin typeface="Calibri"/>
            </a:rPr>
            <a:t>NS</a:t>
          </a:r>
          <a:endParaRPr lang="en-US" sz="1600" b="1" dirty="0">
            <a:latin typeface="Calibri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0.23864</cdr:x>
      <cdr:y>0.15686</cdr:y>
    </cdr:from>
    <cdr:to>
      <cdr:x>0.36753</cdr:x>
      <cdr:y>0.23606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1600200" y="609600"/>
          <a:ext cx="864339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en-US" sz="1400" b="1" dirty="0">
              <a:latin typeface="+mj-lt"/>
            </a:rPr>
            <a:t>P = 0.017</a:t>
          </a:r>
        </a:p>
      </cdr:txBody>
    </cdr:sp>
  </cdr:relSizeAnchor>
  <cdr:relSizeAnchor xmlns:cdr="http://schemas.openxmlformats.org/drawingml/2006/chartDrawing">
    <cdr:from>
      <cdr:x>0.69318</cdr:x>
      <cdr:y>0.15686</cdr:y>
    </cdr:from>
    <cdr:to>
      <cdr:x>0.84633</cdr:x>
      <cdr:y>0.23611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4648200" y="609600"/>
          <a:ext cx="1026983" cy="3079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>
            <a:defRPr/>
          </a:pPr>
          <a:r>
            <a:rPr lang="en-US" sz="1400" b="1" dirty="0">
              <a:latin typeface="Calibri"/>
            </a:rPr>
            <a:t>P = </a:t>
          </a:r>
          <a:r>
            <a:rPr lang="en-US" sz="1400" b="1" dirty="0" smtClean="0">
              <a:latin typeface="Calibri"/>
            </a:rPr>
            <a:t>0.027</a:t>
          </a:r>
          <a:endParaRPr lang="en-US" sz="1400" b="1" dirty="0">
            <a:latin typeface="Calibri"/>
          </a:endParaRPr>
        </a:p>
      </cdr:txBody>
    </cdr:sp>
  </cdr:relSizeAnchor>
  <cdr:relSizeAnchor xmlns:cdr="http://schemas.openxmlformats.org/drawingml/2006/chartDrawing">
    <cdr:from>
      <cdr:x>0.17045</cdr:x>
      <cdr:y>0.78431</cdr:y>
    </cdr:from>
    <cdr:to>
      <cdr:x>0.42045</cdr:x>
      <cdr:y>0.84314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1143000" y="3048000"/>
          <a:ext cx="16764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>
            <a:defRPr/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</a:rPr>
            <a:t>N=20              N=24</a:t>
          </a:r>
          <a:endParaRPr lang="en-US" sz="1400" b="1" dirty="0">
            <a:solidFill>
              <a:sysClr val="window" lastClr="FFFFFF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0.64773</cdr:x>
      <cdr:y>0.78431</cdr:y>
    </cdr:from>
    <cdr:to>
      <cdr:x>0.85251</cdr:x>
      <cdr:y>0.85212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43400" y="3048000"/>
          <a:ext cx="1373188" cy="2635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>
            <a:defRPr/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</a:rPr>
            <a:t>N=20        N=24</a:t>
          </a:r>
          <a:endParaRPr lang="en-US" sz="1400" b="1" dirty="0">
            <a:solidFill>
              <a:sysClr val="window" lastClr="FFFFFF"/>
            </a:solidFill>
            <a:latin typeface="Calibri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C5CF9C-6E63-4C0B-B4D7-B94BFB53D598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56F8B2-87F7-4868-A50B-639D675BA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DFDED1-2C1E-47D1-ADFF-FCD0C9C27E82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6C80C1-158B-4F96-933B-24418FAB0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152467-5C90-490D-B086-7D6C17483BE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3A42-6396-4FD3-9C29-EC26B3713DE2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9C874-ACDE-45BC-952F-9924B0806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07E36-FE29-4ED2-850B-E71F1DECC644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31508-9E75-49DD-84ED-131DA3CBB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9C4B-471A-4B3C-A8A3-08B2412EFC25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A4E45-06A0-4D67-A485-D733EA2BF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68367-7921-419D-A3F5-CC94B3F9C7A5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094E-D243-46F5-911E-8CDE7BAE4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FAEDC-DAAC-4DDD-9D39-9C534C4B9215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28BA-92A5-473C-B67C-50C6478CF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22C2-F99D-47A5-B2EA-1624AF45AA4C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904F-61D4-4DB8-A197-C17E9A03D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6E32-7331-40C8-832F-F81B8AC3DDFE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2F12D-0EA1-4933-9DFC-BE1529CBA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F55D-6CA8-43E8-ACDB-80D9450EB9EE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39AC-3EF5-4B4E-B19D-DA63B40B9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190E-7DC2-4FE7-A9E7-6A20CF29AE52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2D81A-308E-47C7-B8E9-6783BCFA3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8848F-CBC0-4D83-B4BC-080084C8E667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73A9-DFDD-4E47-AD34-1DB56A203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1B75F-7B7C-4D21-AFAE-32063249BF6D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7BA0-5786-49DE-9EF4-2AFF35BC0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5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4BA836-2598-4342-9466-54A286C97682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4FF4D-163F-450D-853D-5F821715E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3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851648" cy="2590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Subjective Visual Function Outcomes after Bilateral Implantation of Diffractive Presbyopia Correcting IOLs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7854950" cy="99060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en-US" sz="3200" b="1" dirty="0" smtClean="0">
                <a:latin typeface="+mj-lt"/>
              </a:rPr>
              <a:t>Bret Fisher, MD</a:t>
            </a:r>
          </a:p>
          <a:p>
            <a:pPr marR="0" algn="ctr" eaLnBrk="1" hangingPunct="1">
              <a:defRPr/>
            </a:pPr>
            <a:r>
              <a:rPr lang="en-US" sz="2800" b="1" dirty="0" smtClean="0">
                <a:latin typeface="+mj-lt"/>
              </a:rPr>
              <a:t>The Eye Center of North Florida</a:t>
            </a:r>
          </a:p>
          <a:p>
            <a:pPr marR="0" algn="ctr" eaLnBrk="1" hangingPunct="1">
              <a:defRPr/>
            </a:pPr>
            <a:r>
              <a:rPr lang="en-US" sz="2800" b="1" dirty="0" smtClean="0">
                <a:latin typeface="+mj-lt"/>
              </a:rPr>
              <a:t>Panama City, FL</a:t>
            </a:r>
          </a:p>
          <a:p>
            <a:pPr marR="0" eaLnBrk="1" hangingPunct="1"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242050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6">
                    <a:lumMod val="10000"/>
                  </a:schemeClr>
                </a:solidFill>
                <a:latin typeface="+mn-lt"/>
              </a:rPr>
              <a:t>Alcon Laboratories,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>
                    <a:lumMod val="10000"/>
                  </a:schemeClr>
                </a:solidFill>
                <a:latin typeface="+mn-lt"/>
              </a:rPr>
              <a:t>Alcon sponsored the study and provided statistical and presentation support.</a:t>
            </a:r>
            <a:r>
              <a:rPr lang="en-US" sz="1600" dirty="0">
                <a:solidFill>
                  <a:schemeClr val="accent6">
                    <a:lumMod val="10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61722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latin typeface="+mj-lt"/>
              </a:rPr>
              <a:t>Subjects in the IQ ReSTOR + 3.0 group had significantly less difficulty in performing near (p = 0.026) and intermediate (p = 0.009) vision tasks effectively and safely compared with those in the Tecnis ZMB00 group </a:t>
            </a: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1200" b="1" dirty="0" smtClean="0">
              <a:latin typeface="+mj-lt"/>
            </a:endParaRP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latin typeface="+mj-lt"/>
              </a:rPr>
              <a:t>Subjects with IQ ReSTOR +3.0 IOL reported less difficulty with their ability to drive safely and confidently at night than those with the </a:t>
            </a:r>
            <a:r>
              <a:rPr lang="en-US" b="1" dirty="0" err="1" smtClean="0">
                <a:latin typeface="+mj-lt"/>
              </a:rPr>
              <a:t>Tecnis</a:t>
            </a:r>
            <a:r>
              <a:rPr lang="en-US" b="1" dirty="0" smtClean="0">
                <a:latin typeface="+mj-lt"/>
              </a:rPr>
              <a:t> ZMB00 IOL (p = 0.018)</a:t>
            </a: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1200" b="1" dirty="0" smtClean="0">
              <a:latin typeface="+mj-lt"/>
            </a:endParaRP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latin typeface="+mj-lt"/>
              </a:rPr>
              <a:t>Trouble with daytime task was significantly lower in the IQ ReSTOR + 3.0 group compared with Tecnis ZMB00 group (p= 0.03). However, no significant differences were noted in trouble with night task between the two groups </a:t>
            </a:r>
            <a:endParaRPr lang="en-US" sz="28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61722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6858000" cy="3505200"/>
          </a:xfrm>
        </p:spPr>
        <p:txBody>
          <a:bodyPr>
            <a:noAutofit/>
          </a:bodyPr>
          <a:lstStyle/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latin typeface="+mj-lt"/>
              </a:rPr>
              <a:t>Subjects in the IQ ReSTOR + 3.0 group reported significantly higher satisfaction with vision task during day (p = 0.017) as well as at night (p = 0.027) compared with those in the Tecnis ZMB00 group</a:t>
            </a: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b="1" dirty="0" smtClean="0">
              <a:latin typeface="+mj-lt"/>
            </a:endParaRP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latin typeface="+mj-lt"/>
              </a:rPr>
              <a:t>Overall, patient reported outcomes with VISTAS questionnaire provide valuable information about IOL performance for tasks at far, intermediate, and near distances</a:t>
            </a:r>
            <a:endParaRPr lang="en-US" b="1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61722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Background and Purpose</a:t>
            </a:r>
            <a:endParaRPr lang="en-US" sz="44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467600" cy="5029200"/>
          </a:xfrm>
        </p:spPr>
        <p:txBody>
          <a:bodyPr/>
          <a:lstStyle/>
          <a:p>
            <a:pPr marL="457200" marR="0" indent="-457200" algn="l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mtClean="0">
                <a:latin typeface="Calibri" pitchFamily="34" charset="0"/>
              </a:rPr>
              <a:t>Advances in intraocular lens (IOL) technology for the correction of presbyopia have led to significant  improvements in patient reported outcomes</a:t>
            </a:r>
          </a:p>
          <a:p>
            <a:pPr marL="457200" marR="0" indent="-457200" algn="l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mtClean="0">
                <a:latin typeface="Calibri" pitchFamily="34" charset="0"/>
              </a:rPr>
              <a:t>Presbyopia-correcting IOLs provide good vision at a range of distances without the need for eye glasses</a:t>
            </a:r>
          </a:p>
          <a:p>
            <a:pPr marL="457200" marR="0" indent="-457200" algn="l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mtClean="0">
                <a:latin typeface="Calibri" pitchFamily="34" charset="0"/>
              </a:rPr>
              <a:t>The primary objective of the current study  was to assess prospectively patient perceived experience of near, intermediate, and distant range tasks before and after bilateral implantation of the IQ ReSTOR +3.0 and the Tecnis ZMB00 1-Piece multifocal IOLs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248400" cy="3886200"/>
          </a:xfrm>
        </p:spPr>
        <p:txBody>
          <a:bodyPr>
            <a:noAutofit/>
          </a:bodyPr>
          <a:lstStyle/>
          <a:p>
            <a:pPr lvl="1" indent="-457200" algn="l" eaLnBrk="1" fontAlgn="auto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Prospective, randomized multi-center, 3-month trial </a:t>
            </a: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4 U.S. study centers</a:t>
            </a: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Subjects ≥ 21 years with bilateral cataract</a:t>
            </a: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Bilateral implantation of multifocal IOL</a:t>
            </a:r>
          </a:p>
          <a:p>
            <a:pPr lvl="2" indent="-457200" algn="l" eaLnBrk="1" fontAlgn="auto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500" dirty="0" smtClean="0">
                <a:latin typeface="+mj-lt"/>
              </a:rPr>
              <a:t>IQ ReSTOR + 3.0 (n =33) </a:t>
            </a:r>
          </a:p>
          <a:p>
            <a:pPr lvl="2" indent="-457200" algn="l" eaLnBrk="1" fontAlgn="auto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500" dirty="0" err="1" smtClean="0">
                <a:latin typeface="+mj-lt"/>
              </a:rPr>
              <a:t>Tecnis</a:t>
            </a:r>
            <a:r>
              <a:rPr lang="en-US" sz="2500" dirty="0" smtClean="0">
                <a:latin typeface="+mj-lt"/>
              </a:rPr>
              <a:t> ZMB00 1-Piece (n =31)</a:t>
            </a: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800" dirty="0" smtClean="0">
              <a:latin typeface="+mj-lt"/>
            </a:endParaRP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447800" y="762000"/>
            <a:ext cx="617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Patients and Methods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61722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Patients and Methods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854950" cy="5105400"/>
          </a:xfrm>
        </p:spPr>
        <p:txBody>
          <a:bodyPr>
            <a:noAutofit/>
          </a:bodyPr>
          <a:lstStyle/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Assessment</a:t>
            </a:r>
          </a:p>
          <a:p>
            <a:pPr lvl="2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The Visual Task Difficulty Assessment (VISTAS) questionnaire was conducted</a:t>
            </a:r>
          </a:p>
          <a:p>
            <a:pPr lvl="2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1 to 6-point scale was used with the following possible responses on visual task</a:t>
            </a:r>
          </a:p>
          <a:p>
            <a:pPr lvl="3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50000"/>
              <a:buFont typeface="Courier New" pitchFamily="49" charset="0"/>
              <a:buChar char="o"/>
              <a:defRPr/>
            </a:pPr>
            <a:r>
              <a:rPr lang="en-US" sz="2800" dirty="0" smtClean="0">
                <a:latin typeface="+mj-lt"/>
              </a:rPr>
              <a:t>1 = no difficulty</a:t>
            </a:r>
          </a:p>
          <a:p>
            <a:pPr lvl="3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50000"/>
              <a:buFont typeface="Courier New" pitchFamily="49" charset="0"/>
              <a:buChar char="o"/>
              <a:defRPr/>
            </a:pPr>
            <a:r>
              <a:rPr lang="en-US" sz="2800" dirty="0" smtClean="0">
                <a:latin typeface="+mj-lt"/>
              </a:rPr>
              <a:t>2 = minor difficulty</a:t>
            </a:r>
          </a:p>
          <a:p>
            <a:pPr lvl="3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50000"/>
              <a:buFont typeface="Courier New" pitchFamily="49" charset="0"/>
              <a:buChar char="o"/>
              <a:defRPr/>
            </a:pPr>
            <a:r>
              <a:rPr lang="en-US" sz="2800" dirty="0" smtClean="0">
                <a:latin typeface="+mj-lt"/>
              </a:rPr>
              <a:t>3 = moderate difficulty</a:t>
            </a:r>
          </a:p>
          <a:p>
            <a:pPr lvl="3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50000"/>
              <a:buFont typeface="Courier New" pitchFamily="49" charset="0"/>
              <a:buChar char="o"/>
              <a:defRPr/>
            </a:pPr>
            <a:r>
              <a:rPr lang="en-US" sz="2800" dirty="0" smtClean="0">
                <a:latin typeface="+mj-lt"/>
              </a:rPr>
              <a:t>4 = major difficulty</a:t>
            </a:r>
          </a:p>
          <a:p>
            <a:pPr lvl="3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50000"/>
              <a:buFont typeface="Courier New" pitchFamily="49" charset="0"/>
              <a:buChar char="o"/>
              <a:defRPr/>
            </a:pPr>
            <a:r>
              <a:rPr lang="en-US" sz="2800" dirty="0" smtClean="0">
                <a:latin typeface="+mj-lt"/>
              </a:rPr>
              <a:t>5 = cannot accomplish </a:t>
            </a:r>
          </a:p>
          <a:p>
            <a:pPr lvl="3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50000"/>
              <a:buFont typeface="Courier New" pitchFamily="49" charset="0"/>
              <a:buChar char="o"/>
              <a:defRPr/>
            </a:pPr>
            <a:r>
              <a:rPr lang="en-US" sz="2800" dirty="0" smtClean="0">
                <a:latin typeface="+mj-lt"/>
              </a:rPr>
              <a:t>6 = not applicable</a:t>
            </a: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61722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Patients and Methods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05000"/>
            <a:ext cx="7315200" cy="3962400"/>
          </a:xfrm>
        </p:spPr>
        <p:txBody>
          <a:bodyPr>
            <a:noAutofit/>
          </a:bodyPr>
          <a:lstStyle/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Assessment</a:t>
            </a:r>
          </a:p>
          <a:p>
            <a:pPr marL="857250" lvl="1" indent="-3937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Patient-reported outcomes  on tasks</a:t>
            </a:r>
          </a:p>
          <a:p>
            <a:pPr marL="1314450" lvl="2" indent="-3937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500" dirty="0" smtClean="0">
                <a:latin typeface="+mj-lt"/>
              </a:rPr>
              <a:t>Near Vision</a:t>
            </a:r>
          </a:p>
          <a:p>
            <a:pPr marL="1314450" lvl="2" indent="-3937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500" dirty="0" smtClean="0">
                <a:latin typeface="+mj-lt"/>
              </a:rPr>
              <a:t>Intermediate Vision</a:t>
            </a:r>
          </a:p>
          <a:p>
            <a:pPr marL="1314450" lvl="2" indent="-3937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500" dirty="0" smtClean="0">
                <a:latin typeface="+mj-lt"/>
              </a:rPr>
              <a:t>Distant Vision</a:t>
            </a:r>
          </a:p>
          <a:p>
            <a:pPr marL="857250" lvl="1" indent="-3937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1 month interim results are reported</a:t>
            </a:r>
          </a:p>
          <a:p>
            <a:pPr lvl="1" indent="-457200"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60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1600"/>
            <a:ext cx="61722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Results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6858000" cy="533400"/>
          </a:xfrm>
        </p:spPr>
        <p:txBody>
          <a:bodyPr>
            <a:noAutofit/>
          </a:bodyPr>
          <a:lstStyle/>
          <a:p>
            <a:pPr lvl="1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dirty="0" smtClean="0">
                <a:latin typeface="+mj-lt"/>
              </a:rPr>
              <a:t>Demographics</a:t>
            </a:r>
          </a:p>
          <a:p>
            <a:pPr lvl="1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dirty="0" smtClean="0">
                <a:latin typeface="+mj-lt"/>
              </a:rPr>
              <a:t>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600200" y="2895600"/>
          <a:ext cx="6096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Variable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IQ ReSTOR</a:t>
                      </a:r>
                      <a:r>
                        <a:rPr lang="en-US" baseline="0" dirty="0" smtClean="0">
                          <a:latin typeface="+mj-lt"/>
                        </a:rPr>
                        <a:t> + 3.0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Tecnis ZMB00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Total patients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33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31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Age (Mean </a:t>
                      </a:r>
                      <a:r>
                        <a:rPr kumimoji="0" lang="en-US" b="1" u="sng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dirty="0" smtClean="0">
                          <a:latin typeface="+mj-lt"/>
                        </a:rPr>
                        <a:t> SD)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63.67 </a:t>
                      </a:r>
                      <a:r>
                        <a:rPr kumimoji="0" lang="en-US" b="1" u="sng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dirty="0" smtClean="0">
                          <a:latin typeface="+mj-lt"/>
                        </a:rPr>
                        <a:t> 9.78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65.13 </a:t>
                      </a:r>
                      <a:r>
                        <a:rPr kumimoji="0" lang="en-US" b="1" u="sng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dirty="0" smtClean="0">
                          <a:latin typeface="+mj-lt"/>
                        </a:rPr>
                        <a:t> </a:t>
                      </a:r>
                      <a:r>
                        <a:rPr lang="en-US" baseline="0" dirty="0" smtClean="0">
                          <a:latin typeface="+mj-lt"/>
                        </a:rPr>
                        <a:t>6.</a:t>
                      </a:r>
                      <a:r>
                        <a:rPr lang="en-US" dirty="0" smtClean="0">
                          <a:latin typeface="+mj-lt"/>
                        </a:rPr>
                        <a:t>8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Male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14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Female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19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20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61722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Results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19200"/>
            <a:ext cx="7086600" cy="533400"/>
          </a:xfrm>
        </p:spPr>
        <p:txBody>
          <a:bodyPr>
            <a:noAutofit/>
          </a:bodyPr>
          <a:lstStyle/>
          <a:p>
            <a:pPr lvl="1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dirty="0" smtClean="0">
                <a:latin typeface="+mj-lt"/>
              </a:rPr>
              <a:t>Patient-reported outcomes w/o correction (Mean </a:t>
            </a:r>
            <a:r>
              <a:rPr lang="en-US" b="1" u="sng" dirty="0" smtClean="0">
                <a:latin typeface="+mj-lt"/>
              </a:rPr>
              <a:t>+</a:t>
            </a:r>
            <a:r>
              <a:rPr lang="en-US" b="1" dirty="0" smtClean="0">
                <a:latin typeface="+mj-lt"/>
              </a:rPr>
              <a:t> SD)</a:t>
            </a:r>
          </a:p>
          <a:p>
            <a:pPr lvl="1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dirty="0" smtClean="0">
                <a:latin typeface="+mj-lt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6019800"/>
            <a:ext cx="7620000" cy="479425"/>
          </a:xfrm>
          <a:prstGeom prst="rect">
            <a:avLst/>
          </a:prstGeom>
        </p:spPr>
        <p:txBody>
          <a:bodyPr>
            <a:spAutoFit/>
          </a:bodyPr>
          <a:lstStyle/>
          <a:p>
            <a:pPr lvl="3" indent="-13716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50000"/>
              <a:defRPr/>
            </a:pPr>
            <a:r>
              <a:rPr lang="en-US" sz="1400" b="1" dirty="0"/>
              <a:t>1- 6 point scale: </a:t>
            </a:r>
            <a:r>
              <a:rPr lang="en-US" sz="1400" b="1" dirty="0">
                <a:latin typeface="+mj-lt"/>
              </a:rPr>
              <a:t>1 = no difficulty; 2 = minor difficulty; 3 = moderate difficulty; 4 = major difficulty; 5 = cannot accomplish ; 6 = not applicable</a:t>
            </a:r>
          </a:p>
        </p:txBody>
      </p:sp>
      <p:sp>
        <p:nvSpPr>
          <p:cNvPr id="24" name="TextBox 23"/>
          <p:cNvSpPr txBox="1"/>
          <p:nvPr/>
        </p:nvSpPr>
        <p:spPr bwMode="auto">
          <a:xfrm rot="16200000">
            <a:off x="642144" y="3244056"/>
            <a:ext cx="152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VISTAS rating</a:t>
            </a:r>
          </a:p>
        </p:txBody>
      </p:sp>
      <p:graphicFrame>
        <p:nvGraphicFramePr>
          <p:cNvPr id="20" name="Chart 19"/>
          <p:cNvGraphicFramePr/>
          <p:nvPr/>
        </p:nvGraphicFramePr>
        <p:xfrm>
          <a:off x="1524000" y="1981200"/>
          <a:ext cx="6400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 bwMode="auto">
          <a:xfrm rot="16200000">
            <a:off x="-97631" y="3526631"/>
            <a:ext cx="1854200" cy="287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j-lt"/>
              </a:rPr>
              <a:t>Increasing difficulty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-265906" y="3694906"/>
            <a:ext cx="2667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4"/>
          <p:cNvSpPr txBox="1"/>
          <p:nvPr/>
        </p:nvSpPr>
        <p:spPr bwMode="auto">
          <a:xfrm>
            <a:off x="2362200" y="4495800"/>
            <a:ext cx="1166813" cy="26352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ysClr val="window" lastClr="FFFFFF"/>
                </a:solidFill>
                <a:latin typeface="Calibri"/>
              </a:rPr>
              <a:t>N=20    N=24</a:t>
            </a:r>
            <a:endParaRPr lang="en-US" sz="1400" b="1" dirty="0">
              <a:solidFill>
                <a:sysClr val="window" lastClr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61722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Results</a:t>
            </a:r>
            <a:endParaRPr lang="en-US" sz="4400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752600" y="1143000"/>
            <a:ext cx="6172200" cy="990600"/>
          </a:xfrm>
        </p:spPr>
        <p:txBody>
          <a:bodyPr>
            <a:noAutofit/>
          </a:bodyPr>
          <a:lstStyle/>
          <a:p>
            <a:pPr lvl="1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dirty="0" smtClean="0">
                <a:latin typeface="+mj-lt"/>
              </a:rPr>
              <a:t>Patient-reported outcomes - Uncorrected vision</a:t>
            </a:r>
          </a:p>
          <a:p>
            <a:pPr lvl="1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dirty="0" smtClean="0">
                <a:latin typeface="+mj-lt"/>
              </a:rPr>
              <a:t>(Mean </a:t>
            </a:r>
            <a:r>
              <a:rPr lang="en-US" b="1" u="sng" dirty="0" smtClean="0">
                <a:latin typeface="+mj-lt"/>
              </a:rPr>
              <a:t>+</a:t>
            </a:r>
            <a:r>
              <a:rPr lang="en-US" b="1" dirty="0" smtClean="0">
                <a:latin typeface="+mj-lt"/>
              </a:rPr>
              <a:t> SD)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219200" y="5867400"/>
            <a:ext cx="624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marL="1200150" lvl="1" indent="-12001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defRPr/>
            </a:pPr>
            <a:r>
              <a:rPr lang="en-US" sz="1400" b="1" dirty="0">
                <a:latin typeface="+mj-lt"/>
              </a:rPr>
              <a:t>0- 4 point scale: 0 = no trouble at all; 1= A little bit of trouble; 2 = Moderate trouble; 3 = Considerate trouble; 4 = Major or overwhelming trouble</a:t>
            </a:r>
          </a:p>
          <a:p>
            <a:pPr lvl="1" indent="-4572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defRPr/>
            </a:pPr>
            <a:endParaRPr lang="en-US" sz="2400" dirty="0"/>
          </a:p>
          <a:p>
            <a:pPr lvl="1" indent="-4572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defRPr/>
            </a:pP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46062" y="3335338"/>
            <a:ext cx="1889125" cy="4000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 smtClean="0">
                <a:latin typeface="+mj-lt"/>
              </a:rPr>
              <a:t>Difficulty Rating</a:t>
            </a:r>
            <a:endParaRPr lang="en-US" sz="2000" b="1" dirty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-533400" y="3581400"/>
            <a:ext cx="259238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16200000">
            <a:off x="-326231" y="3221831"/>
            <a:ext cx="19050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j-lt"/>
              </a:rPr>
              <a:t>Increasing difficulty</a:t>
            </a:r>
            <a:endParaRPr lang="en-US" sz="1600" dirty="0">
              <a:latin typeface="+mj-lt"/>
            </a:endParaRPr>
          </a:p>
        </p:txBody>
      </p:sp>
      <p:graphicFrame>
        <p:nvGraphicFramePr>
          <p:cNvPr id="25" name="Chart 24"/>
          <p:cNvGraphicFramePr>
            <a:graphicFrameLocks/>
          </p:cNvGraphicFramePr>
          <p:nvPr/>
        </p:nvGraphicFramePr>
        <p:xfrm>
          <a:off x="1447800" y="2057400"/>
          <a:ext cx="6553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61722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Results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8077200" cy="4648200"/>
          </a:xfrm>
        </p:spPr>
        <p:txBody>
          <a:bodyPr>
            <a:noAutofit/>
          </a:bodyPr>
          <a:lstStyle/>
          <a:p>
            <a:pPr lvl="1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dirty="0" smtClean="0">
                <a:latin typeface="+mj-lt"/>
              </a:rPr>
              <a:t>Patient-reported outcomes  - Uncorrected vision </a:t>
            </a:r>
          </a:p>
          <a:p>
            <a:pPr lvl="1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1800" b="1" dirty="0" smtClean="0">
                <a:latin typeface="+mj-lt"/>
              </a:rPr>
              <a:t>(Mean </a:t>
            </a:r>
            <a:r>
              <a:rPr lang="en-US" sz="1800" b="1" u="sng" dirty="0" smtClean="0">
                <a:latin typeface="+mj-lt"/>
              </a:rPr>
              <a:t>+</a:t>
            </a:r>
            <a:r>
              <a:rPr lang="en-US" sz="1800" b="1" dirty="0" smtClean="0">
                <a:latin typeface="+mj-lt"/>
              </a:rPr>
              <a:t> SD)</a:t>
            </a:r>
          </a:p>
          <a:p>
            <a:pPr lvl="1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646112" y="3613151"/>
            <a:ext cx="2155825" cy="4000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 smtClean="0">
                <a:latin typeface="+mj-lt"/>
              </a:rPr>
              <a:t>Satisfaction Rating</a:t>
            </a:r>
            <a:endParaRPr lang="en-US" sz="2000" b="1" dirty="0">
              <a:latin typeface="+mj-lt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828800" y="61722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marL="1150938" lvl="1" indent="-115093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defRPr/>
            </a:pPr>
            <a:r>
              <a:rPr lang="en-US" sz="1400" b="1" dirty="0">
                <a:latin typeface="+mj-lt"/>
              </a:rPr>
              <a:t>0- 4 point scale: 0 = not at all satisfied; 1= A little satisfied; 2 = Moderately satisfied;   3 = Mostly satisfied; 4 = Completely Satisfied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137319" y="3444081"/>
            <a:ext cx="18923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j-lt"/>
              </a:rPr>
              <a:t>Higher Satisfaction</a:t>
            </a:r>
            <a:endParaRPr lang="en-US" sz="1600" dirty="0"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-38100" y="3695700"/>
            <a:ext cx="2667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Chart 16"/>
          <p:cNvGraphicFramePr>
            <a:graphicFrameLocks/>
          </p:cNvGraphicFramePr>
          <p:nvPr/>
        </p:nvGraphicFramePr>
        <p:xfrm>
          <a:off x="1905000" y="2057400"/>
          <a:ext cx="6705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2569</TotalTime>
  <Words>632</Words>
  <Application>Microsoft Office PowerPoint</Application>
  <PresentationFormat>On-screen Show (4:3)</PresentationFormat>
  <Paragraphs>95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Subjective Visual Function Outcomes after Bilateral Implantation of Diffractive Presbyopia Correcting IOLs </vt:lpstr>
      <vt:lpstr>Background and Purpose</vt:lpstr>
      <vt:lpstr>Slide 3</vt:lpstr>
      <vt:lpstr>Patients and Methods</vt:lpstr>
      <vt:lpstr>Patients and Methods</vt:lpstr>
      <vt:lpstr>Results</vt:lpstr>
      <vt:lpstr>Results</vt:lpstr>
      <vt:lpstr>Results</vt:lpstr>
      <vt:lpstr>Results</vt:lpstr>
      <vt:lpstr>Conclusion</vt:lpstr>
      <vt:lpstr>Conclusion</vt:lpstr>
    </vt:vector>
  </TitlesOfParts>
  <Company>Alcon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Visual Function Outcomes after Bilateral Implantation of Diffractive Presbyopia Correcting IOLs </dc:title>
  <dc:creator>US0T4112</dc:creator>
  <cp:lastModifiedBy>us040645</cp:lastModifiedBy>
  <cp:revision>191</cp:revision>
  <dcterms:created xsi:type="dcterms:W3CDTF">2011-01-06T13:46:15Z</dcterms:created>
  <dcterms:modified xsi:type="dcterms:W3CDTF">2011-02-15T17:30:35Z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-439211877</vt:i4>
  </property>
  <property fmtid="{D5CDD505-2E9C-101B-9397-08002B2CF9AE}" pid="3" name="_NewReviewCycle">
    <vt:lpwstr/>
  </property>
  <property fmtid="{D5CDD505-2E9C-101B-9397-08002B2CF9AE}" pid="4" name="_EmailSubject">
    <vt:lpwstr>ASCRS eposter slides</vt:lpwstr>
  </property>
  <property fmtid="{D5CDD505-2E9C-101B-9397-08002B2CF9AE}" pid="5" name="_AuthorEmail">
    <vt:lpwstr>Manoj.Venkiteshwar@AlconLabs.com</vt:lpwstr>
  </property>
  <property fmtid="{D5CDD505-2E9C-101B-9397-08002B2CF9AE}" pid="6" name="_AuthorEmailDisplayName">
    <vt:lpwstr>Venkiteshwar,Manoj,FORT WORTH,R&amp;D</vt:lpwstr>
  </property>
</Properties>
</file>