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9" r:id="rId9"/>
    <p:sldId id="265" r:id="rId10"/>
    <p:sldId id="268" r:id="rId11"/>
    <p:sldId id="267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898C-2357-D64D-9836-868E39665313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3E08-1BA0-5C47-9D51-C77772EE2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1867"/>
            <a:ext cx="7772400" cy="178858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  <a:cs typeface="Helvetica"/>
              </a:rPr>
              <a:t>Development of an Apple </a:t>
            </a:r>
            <a:r>
              <a:rPr lang="en-US" dirty="0" err="1" smtClean="0">
                <a:solidFill>
                  <a:schemeClr val="accent6"/>
                </a:solidFill>
                <a:cs typeface="Helvetica"/>
              </a:rPr>
              <a:t>iPhone</a:t>
            </a:r>
            <a:r>
              <a:rPr lang="en-US" dirty="0" smtClean="0">
                <a:solidFill>
                  <a:schemeClr val="accent6"/>
                </a:solidFill>
                <a:cs typeface="Helvetica"/>
              </a:rPr>
              <a:t> IOL Calculator Application for Cataract Surgery</a:t>
            </a:r>
            <a:endParaRPr lang="en-US" dirty="0">
              <a:solidFill>
                <a:schemeClr val="accent6"/>
              </a:solidFill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+mj-lt"/>
                <a:cs typeface="Helvetica"/>
              </a:rPr>
              <a:t>Rony Gelman, MD</a:t>
            </a:r>
            <a:r>
              <a:rPr lang="en-US" baseline="30000" dirty="0" smtClean="0">
                <a:latin typeface="+mj-lt"/>
                <a:cs typeface="Helvetica"/>
              </a:rPr>
              <a:t>1</a:t>
            </a:r>
            <a:r>
              <a:rPr lang="en-US" dirty="0" smtClean="0">
                <a:latin typeface="+mj-lt"/>
                <a:cs typeface="Helvetica"/>
              </a:rPr>
              <a:t>, Richard E. </a:t>
            </a:r>
            <a:r>
              <a:rPr lang="en-US" dirty="0" err="1" smtClean="0">
                <a:latin typeface="+mj-lt"/>
                <a:cs typeface="Helvetica"/>
              </a:rPr>
              <a:t>Braunstein</a:t>
            </a:r>
            <a:r>
              <a:rPr lang="en-US" dirty="0" smtClean="0">
                <a:latin typeface="+mj-lt"/>
                <a:cs typeface="Helvetica"/>
              </a:rPr>
              <a:t>, MD</a:t>
            </a:r>
            <a:r>
              <a:rPr lang="en-US" baseline="30000" dirty="0" smtClean="0">
                <a:latin typeface="+mj-lt"/>
                <a:cs typeface="Helvetica"/>
              </a:rPr>
              <a:t>1</a:t>
            </a:r>
          </a:p>
          <a:p>
            <a:r>
              <a:rPr lang="en-US" baseline="30000" dirty="0" smtClean="0">
                <a:latin typeface="+mj-lt"/>
                <a:cs typeface="Helvetica"/>
              </a:rPr>
              <a:t>1</a:t>
            </a:r>
            <a:r>
              <a:rPr lang="en-US" dirty="0" smtClean="0">
                <a:latin typeface="+mj-lt"/>
                <a:cs typeface="Helvetica"/>
              </a:rPr>
              <a:t>Department of Ophthalmology, Columbia University College of Physicians and Surgeons, New York, NY</a:t>
            </a:r>
          </a:p>
          <a:p>
            <a:endParaRPr lang="en-US" sz="2857" dirty="0" smtClean="0">
              <a:latin typeface="+mj-lt"/>
              <a:cs typeface="Helvetica"/>
            </a:endParaRPr>
          </a:p>
          <a:p>
            <a:r>
              <a:rPr lang="en-US" sz="2857" dirty="0" smtClean="0">
                <a:latin typeface="+mj-lt"/>
                <a:cs typeface="Helvetica"/>
              </a:rPr>
              <a:t>The authors have no financial interest in the subject matter of this poster.</a:t>
            </a:r>
            <a:endParaRPr lang="en-US" sz="2857" dirty="0">
              <a:latin typeface="+mj-lt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Results - continued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961"/>
            <a:ext cx="8229600" cy="40542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2,240 (100%) IOL powers calculated by the </a:t>
            </a:r>
            <a:r>
              <a:rPr lang="en-US" dirty="0" err="1" smtClean="0"/>
              <a:t>iPhone</a:t>
            </a:r>
            <a:r>
              <a:rPr lang="en-US" dirty="0" smtClean="0"/>
              <a:t> IOL calculator app agreed with those derived from the </a:t>
            </a:r>
            <a:r>
              <a:rPr lang="en-US" dirty="0" err="1" smtClean="0"/>
              <a:t>IOLMaster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Conclusion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feasible to develop an intraocular lens calculator app for the Apple </a:t>
            </a:r>
            <a:r>
              <a:rPr lang="en-US" dirty="0" err="1" smtClean="0"/>
              <a:t>iPhone</a:t>
            </a:r>
            <a:r>
              <a:rPr lang="en-US" dirty="0" smtClean="0"/>
              <a:t> platform.</a:t>
            </a:r>
          </a:p>
          <a:p>
            <a:r>
              <a:rPr lang="en-US" dirty="0" smtClean="0"/>
              <a:t>The IOL calculator app showed agreement with the </a:t>
            </a:r>
            <a:r>
              <a:rPr lang="en-US" dirty="0" err="1" smtClean="0"/>
              <a:t>IOLMaster</a:t>
            </a:r>
            <a:r>
              <a:rPr lang="en-US" dirty="0" smtClean="0"/>
              <a:t> reference standard.</a:t>
            </a:r>
          </a:p>
          <a:p>
            <a:r>
              <a:rPr lang="en-US" dirty="0" smtClean="0"/>
              <a:t>Future work will include a larger test database, including more extreme ranges of axial lengths, mean </a:t>
            </a:r>
            <a:r>
              <a:rPr lang="en-US" dirty="0" err="1" smtClean="0"/>
              <a:t>keratometries</a:t>
            </a:r>
            <a:r>
              <a:rPr lang="en-US" dirty="0" smtClean="0"/>
              <a:t>, and target refractions, as well as tests of other IOL models.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599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References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238"/>
            <a:ext cx="8346630" cy="5175128"/>
          </a:xfrm>
        </p:spPr>
        <p:txBody>
          <a:bodyPr>
            <a:noAutofit/>
          </a:bodyPr>
          <a:lstStyle/>
          <a:p>
            <a:r>
              <a:rPr lang="en-US" sz="1850" baseline="30000" dirty="0" smtClean="0"/>
              <a:t>1</a:t>
            </a:r>
            <a:r>
              <a:rPr lang="en-US" sz="1850" dirty="0" smtClean="0"/>
              <a:t>Hoffer KJ. The </a:t>
            </a:r>
            <a:r>
              <a:rPr lang="en-US" sz="1850" dirty="0" err="1" smtClean="0"/>
              <a:t>Hoffer</a:t>
            </a:r>
            <a:r>
              <a:rPr lang="en-US" sz="1850" dirty="0" smtClean="0"/>
              <a:t> Q formula: a comparison of theoretic and regression formulas. </a:t>
            </a:r>
            <a:r>
              <a:rPr lang="en-US" sz="1850" i="1" dirty="0" smtClean="0"/>
              <a:t>J Cataract Refract Surg. </a:t>
            </a:r>
            <a:r>
              <a:rPr lang="en-US" sz="1850" dirty="0" smtClean="0"/>
              <a:t>1993;19(6):700-12. </a:t>
            </a:r>
            <a:endParaRPr lang="en-US" sz="1850" baseline="30000" dirty="0" smtClean="0"/>
          </a:p>
          <a:p>
            <a:r>
              <a:rPr lang="en-US" sz="1850" baseline="30000" dirty="0" smtClean="0"/>
              <a:t>2</a:t>
            </a:r>
            <a:r>
              <a:rPr lang="en-US" sz="1850" dirty="0" smtClean="0"/>
              <a:t>Zuberbuhler B, Morrell AJ. Errata in printed </a:t>
            </a:r>
            <a:r>
              <a:rPr lang="en-US" sz="1850" dirty="0" err="1" smtClean="0"/>
              <a:t>Hoffer</a:t>
            </a:r>
            <a:r>
              <a:rPr lang="en-US" sz="1850" dirty="0" smtClean="0"/>
              <a:t> Q formula. </a:t>
            </a:r>
            <a:r>
              <a:rPr lang="en-US" sz="1850" i="1" dirty="0" smtClean="0"/>
              <a:t>J Cataract Refract Surgery</a:t>
            </a:r>
            <a:r>
              <a:rPr lang="en-US" sz="1850" dirty="0" smtClean="0"/>
              <a:t>. 2007;33(1):2; author reply 2-3.</a:t>
            </a:r>
            <a:endParaRPr lang="en-US" sz="1850" baseline="30000" dirty="0" smtClean="0"/>
          </a:p>
          <a:p>
            <a:r>
              <a:rPr lang="en-US" sz="1850" baseline="30000" dirty="0" smtClean="0"/>
              <a:t>3</a:t>
            </a:r>
            <a:r>
              <a:rPr lang="en-US" sz="1850" dirty="0" smtClean="0"/>
              <a:t>Hoffer KJ. Errors in self-programming the </a:t>
            </a:r>
            <a:r>
              <a:rPr lang="en-US" sz="1850" dirty="0" err="1" smtClean="0"/>
              <a:t>Hoffer</a:t>
            </a:r>
            <a:r>
              <a:rPr lang="en-US" sz="1850" dirty="0" smtClean="0"/>
              <a:t> Q formula. </a:t>
            </a:r>
            <a:r>
              <a:rPr lang="en-US" sz="1850" i="1" dirty="0" smtClean="0"/>
              <a:t>Eye (</a:t>
            </a:r>
            <a:r>
              <a:rPr lang="en-US" sz="1850" i="1" dirty="0" err="1" smtClean="0"/>
              <a:t>Lond</a:t>
            </a:r>
            <a:r>
              <a:rPr lang="en-US" sz="1850" i="1" dirty="0" smtClean="0"/>
              <a:t>). </a:t>
            </a:r>
            <a:r>
              <a:rPr lang="en-US" sz="1850" dirty="0" smtClean="0"/>
              <a:t>21(3):429; author reply 430. </a:t>
            </a:r>
            <a:r>
              <a:rPr lang="en-US" sz="1850" dirty="0" err="1" smtClean="0"/>
              <a:t>Epub</a:t>
            </a:r>
            <a:r>
              <a:rPr lang="en-US" sz="1850" dirty="0" smtClean="0"/>
              <a:t> 2006 Sep 29.</a:t>
            </a:r>
            <a:endParaRPr lang="en-US" sz="1850" baseline="30000" dirty="0" smtClean="0"/>
          </a:p>
          <a:p>
            <a:r>
              <a:rPr lang="en-US" sz="1850" baseline="30000" dirty="0" smtClean="0"/>
              <a:t>4</a:t>
            </a:r>
            <a:r>
              <a:rPr lang="en-US" sz="1850" dirty="0" smtClean="0"/>
              <a:t>Basu S. Reply to Dr. </a:t>
            </a:r>
            <a:r>
              <a:rPr lang="en-US" sz="1850" dirty="0" err="1" smtClean="0"/>
              <a:t>Haigis</a:t>
            </a:r>
            <a:r>
              <a:rPr lang="en-US" sz="1850" dirty="0" smtClean="0"/>
              <a:t>. Re: Errors in self-programming the </a:t>
            </a:r>
            <a:r>
              <a:rPr lang="en-US" sz="1850" dirty="0" err="1" smtClean="0"/>
              <a:t>Hoffer</a:t>
            </a:r>
            <a:r>
              <a:rPr lang="en-US" sz="1850" dirty="0" smtClean="0"/>
              <a:t> Q formula. </a:t>
            </a:r>
            <a:r>
              <a:rPr lang="en-US" sz="1850" i="1" dirty="0" smtClean="0"/>
              <a:t>Eye (</a:t>
            </a:r>
            <a:r>
              <a:rPr lang="en-US" sz="1850" i="1" dirty="0" err="1" smtClean="0"/>
              <a:t>Lond</a:t>
            </a:r>
            <a:r>
              <a:rPr lang="en-US" sz="1850" i="1" dirty="0" smtClean="0"/>
              <a:t>). </a:t>
            </a:r>
            <a:r>
              <a:rPr lang="en-US" sz="1850" dirty="0" smtClean="0"/>
              <a:t>21(4):550 </a:t>
            </a:r>
            <a:r>
              <a:rPr lang="en-US" sz="1850" dirty="0" err="1" smtClean="0"/>
              <a:t>Epub</a:t>
            </a:r>
            <a:r>
              <a:rPr lang="en-US" sz="1850" dirty="0" smtClean="0"/>
              <a:t> 2006 Sep 29.</a:t>
            </a:r>
          </a:p>
          <a:p>
            <a:r>
              <a:rPr lang="en-US" sz="1850" baseline="30000" dirty="0" smtClean="0"/>
              <a:t>5</a:t>
            </a:r>
            <a:r>
              <a:rPr lang="en-US" sz="1850" dirty="0" smtClean="0"/>
              <a:t>Holladay JT, </a:t>
            </a:r>
            <a:r>
              <a:rPr lang="en-US" sz="1850" dirty="0" err="1" smtClean="0"/>
              <a:t>Prager</a:t>
            </a:r>
            <a:r>
              <a:rPr lang="en-US" sz="1850" dirty="0" smtClean="0"/>
              <a:t> TC, Chandler TY, et al. A three-part system for refining intraocular lens power calculations. </a:t>
            </a:r>
            <a:r>
              <a:rPr lang="en-US" sz="1850" i="1" dirty="0" smtClean="0"/>
              <a:t>J Cataract Refract Surg. </a:t>
            </a:r>
            <a:r>
              <a:rPr lang="en-US" sz="1850" dirty="0" smtClean="0"/>
              <a:t>1988;14(1):17-24.</a:t>
            </a:r>
          </a:p>
          <a:p>
            <a:r>
              <a:rPr lang="en-US" sz="1850" baseline="30000" dirty="0" smtClean="0"/>
              <a:t>6</a:t>
            </a:r>
            <a:r>
              <a:rPr lang="en-US" sz="1850" dirty="0" smtClean="0"/>
              <a:t>Sanders DR, </a:t>
            </a:r>
            <a:r>
              <a:rPr lang="en-US" sz="1850" dirty="0" err="1" smtClean="0"/>
              <a:t>Retzlaff</a:t>
            </a:r>
            <a:r>
              <a:rPr lang="en-US" sz="1850" dirty="0" smtClean="0"/>
              <a:t> J, </a:t>
            </a:r>
            <a:r>
              <a:rPr lang="en-US" sz="1850" dirty="0" err="1" smtClean="0"/>
              <a:t>Kraff</a:t>
            </a:r>
            <a:r>
              <a:rPr lang="en-US" sz="1850" dirty="0" smtClean="0"/>
              <a:t> MC. Comparison of the SRK II formula and other second generation formulas. </a:t>
            </a:r>
            <a:r>
              <a:rPr lang="en-US" sz="1850" i="1" dirty="0" smtClean="0"/>
              <a:t>J Cataract Refract Surg. </a:t>
            </a:r>
            <a:r>
              <a:rPr lang="en-US" sz="1850" dirty="0" smtClean="0"/>
              <a:t>1988;14(2):136-41.</a:t>
            </a:r>
            <a:endParaRPr lang="en-US" sz="1850" baseline="30000" dirty="0" smtClean="0"/>
          </a:p>
          <a:p>
            <a:r>
              <a:rPr lang="en-US" sz="1850" baseline="30000" dirty="0" smtClean="0"/>
              <a:t>7</a:t>
            </a:r>
            <a:r>
              <a:rPr lang="en-US" sz="1850" dirty="0" smtClean="0"/>
              <a:t>Dang MS, Raj PP. SRK II formula in the calculation of intraocular lens power. </a:t>
            </a:r>
            <a:r>
              <a:rPr lang="en-US" sz="1850" i="1" dirty="0" smtClean="0"/>
              <a:t>Br J </a:t>
            </a:r>
            <a:r>
              <a:rPr lang="en-US" sz="1850" i="1" dirty="0" err="1" smtClean="0"/>
              <a:t>Ophthalmol</a:t>
            </a:r>
            <a:r>
              <a:rPr lang="en-US" sz="1850" i="1" dirty="0" smtClean="0"/>
              <a:t>. </a:t>
            </a:r>
            <a:r>
              <a:rPr lang="en-US" sz="1850" dirty="0" smtClean="0"/>
              <a:t>1989;73(10): 823-6.</a:t>
            </a:r>
          </a:p>
          <a:p>
            <a:r>
              <a:rPr lang="en-US" sz="1850" baseline="30000" dirty="0" smtClean="0"/>
              <a:t>8</a:t>
            </a:r>
            <a:r>
              <a:rPr lang="en-US" sz="1850" dirty="0" smtClean="0"/>
              <a:t>Retzlaff JA, Sanders DR, </a:t>
            </a:r>
            <a:r>
              <a:rPr lang="en-US" sz="1850" dirty="0" err="1" smtClean="0"/>
              <a:t>Kraff</a:t>
            </a:r>
            <a:r>
              <a:rPr lang="en-US" sz="1850" dirty="0" smtClean="0"/>
              <a:t> MC. Development of the SRK/T intraocular lens implant power calculation formula. </a:t>
            </a:r>
            <a:r>
              <a:rPr lang="en-US" sz="1850" i="1" dirty="0" smtClean="0"/>
              <a:t>J Cataract Refract Surg. </a:t>
            </a:r>
            <a:r>
              <a:rPr lang="en-US" sz="1850" dirty="0" smtClean="0"/>
              <a:t>1990;16(4):333-40. Erratum in: </a:t>
            </a:r>
            <a:r>
              <a:rPr lang="en-US" sz="1850" i="1" dirty="0" smtClean="0"/>
              <a:t>J Cataract Refract Surg. </a:t>
            </a:r>
            <a:r>
              <a:rPr lang="en-US" sz="1850" dirty="0" smtClean="0"/>
              <a:t>1990;16(4):528.</a:t>
            </a:r>
            <a:endParaRPr lang="en-US" sz="185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Purpose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67"/>
            <a:ext cx="8229600" cy="431429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 demonstrate the feasibility of an intraocular lens (IOL) calculator application (commonly referred to as an “app”) for the Apple </a:t>
            </a:r>
            <a:r>
              <a:rPr lang="en-US" sz="3000" dirty="0" err="1" smtClean="0"/>
              <a:t>iPhone</a:t>
            </a:r>
            <a:r>
              <a:rPr lang="en-US" sz="3000" dirty="0" smtClean="0"/>
              <a:t> mobile device platform.</a:t>
            </a:r>
          </a:p>
          <a:p>
            <a:r>
              <a:rPr lang="en-US" sz="3000" dirty="0" smtClean="0"/>
              <a:t>To compare the results of the app against the </a:t>
            </a:r>
            <a:r>
              <a:rPr lang="en-US" sz="3000" dirty="0" err="1" smtClean="0"/>
              <a:t>IOLMaster</a:t>
            </a:r>
            <a:r>
              <a:rPr lang="en-US" sz="3000" dirty="0" smtClean="0"/>
              <a:t> reference standard for a set of test cases.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Methods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sz="3027" dirty="0" smtClean="0"/>
              <a:t>The </a:t>
            </a:r>
            <a:r>
              <a:rPr lang="en-US" sz="3027" dirty="0" err="1" smtClean="0"/>
              <a:t>iPhone</a:t>
            </a:r>
            <a:r>
              <a:rPr lang="en-US" sz="3027" dirty="0" smtClean="0"/>
              <a:t> software development kit (</a:t>
            </a:r>
            <a:r>
              <a:rPr lang="en-US" sz="3027" dirty="0" err="1" smtClean="0"/>
              <a:t>Xcode</a:t>
            </a:r>
            <a:r>
              <a:rPr lang="en-US" sz="3027" dirty="0" smtClean="0"/>
              <a:t> version 3.2.5; Apple Inc., Cupertino, CA) was used to develop the IOL calculator app.</a:t>
            </a:r>
          </a:p>
          <a:p>
            <a:r>
              <a:rPr lang="en-US" sz="3027" dirty="0" smtClean="0"/>
              <a:t>The app was developed on an iMac (2.66 GHz Intel Core 2 Duo; 4 GB 1067 MHz DDR3; Apple Inc., Cupertino, CA) running Mac OS X (version 10.6.6).</a:t>
            </a:r>
          </a:p>
          <a:p>
            <a:r>
              <a:rPr lang="en-US" sz="3027" dirty="0" smtClean="0"/>
              <a:t>The </a:t>
            </a:r>
            <a:r>
              <a:rPr lang="en-US" sz="3027" dirty="0" err="1" smtClean="0"/>
              <a:t>iPhone</a:t>
            </a:r>
            <a:r>
              <a:rPr lang="en-US" sz="3027" dirty="0" smtClean="0"/>
              <a:t> app was tested on the </a:t>
            </a:r>
            <a:r>
              <a:rPr lang="en-US" sz="3027" dirty="0" err="1" smtClean="0"/>
              <a:t>iOS</a:t>
            </a:r>
            <a:r>
              <a:rPr lang="en-US" sz="3027" dirty="0" smtClean="0"/>
              <a:t> Simulator (version 4.2) and an </a:t>
            </a:r>
            <a:r>
              <a:rPr lang="en-US" sz="3027" dirty="0" err="1" smtClean="0"/>
              <a:t>iPhone</a:t>
            </a:r>
            <a:r>
              <a:rPr lang="en-US" sz="3027" dirty="0" smtClean="0"/>
              <a:t> (model 3G S; 16GB memory; </a:t>
            </a:r>
            <a:r>
              <a:rPr lang="en-US" sz="3027" dirty="0" err="1" smtClean="0"/>
              <a:t>iOS</a:t>
            </a:r>
            <a:r>
              <a:rPr lang="en-US" sz="3027" dirty="0" smtClean="0"/>
              <a:t> version 4.2.1; Apple Inc., Cupertino, CA).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Methods - continued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IOL calculator app implements four standard intraocular lens calculations used for cataract surgery:</a:t>
            </a:r>
          </a:p>
          <a:p>
            <a:pPr lvl="1"/>
            <a:r>
              <a:rPr lang="en-US" dirty="0" err="1" smtClean="0"/>
              <a:t>Hoffer</a:t>
            </a:r>
            <a:r>
              <a:rPr lang="en-US" dirty="0" smtClean="0"/>
              <a:t> Q</a:t>
            </a:r>
            <a:r>
              <a:rPr lang="en-US" baseline="30000" dirty="0" smtClean="0"/>
              <a:t>1-4</a:t>
            </a:r>
            <a:endParaRPr lang="en-US" dirty="0" smtClean="0"/>
          </a:p>
          <a:p>
            <a:pPr lvl="1"/>
            <a:r>
              <a:rPr lang="en-US" dirty="0" smtClean="0"/>
              <a:t>Holladay 1</a:t>
            </a:r>
            <a:r>
              <a:rPr lang="en-US" baseline="30000" dirty="0"/>
              <a:t>5</a:t>
            </a:r>
            <a:endParaRPr lang="en-US" baseline="30000" dirty="0" smtClean="0"/>
          </a:p>
          <a:p>
            <a:pPr lvl="1"/>
            <a:r>
              <a:rPr lang="en-US" dirty="0" smtClean="0"/>
              <a:t>SRK II</a:t>
            </a:r>
            <a:r>
              <a:rPr lang="en-US" baseline="30000" dirty="0" smtClean="0"/>
              <a:t>6,7</a:t>
            </a:r>
          </a:p>
          <a:p>
            <a:pPr lvl="1"/>
            <a:r>
              <a:rPr lang="en-US" dirty="0" smtClean="0"/>
              <a:t>SRK/T</a:t>
            </a:r>
            <a:r>
              <a:rPr lang="en-US" baseline="30000" dirty="0" smtClean="0"/>
              <a:t>8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IOLMaster</a:t>
            </a:r>
            <a:r>
              <a:rPr lang="en-US" dirty="0" smtClean="0"/>
              <a:t> (version 5.4; Carl </a:t>
            </a:r>
            <a:r>
              <a:rPr lang="en-US" dirty="0" err="1" smtClean="0"/>
              <a:t>Zeiss</a:t>
            </a:r>
            <a:r>
              <a:rPr lang="en-US" dirty="0" smtClean="0"/>
              <a:t> </a:t>
            </a:r>
            <a:r>
              <a:rPr lang="en-US" dirty="0" err="1" smtClean="0"/>
              <a:t>Meditec</a:t>
            </a:r>
            <a:r>
              <a:rPr lang="en-US" dirty="0" smtClean="0"/>
              <a:t> AG, Jena, Germany) was used as a reference standard.</a:t>
            </a:r>
            <a:endParaRPr lang="en-US" baseline="30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79646"/>
                </a:solidFill>
              </a:rPr>
              <a:t>Methods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10 patients (20 eyes) were selected from a database of patients that underwent cataract surgery with biometry data obtained from an </a:t>
            </a:r>
            <a:r>
              <a:rPr lang="en-US" sz="2800" dirty="0" err="1" smtClean="0"/>
              <a:t>IOLMaster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4 intraocular lens models were selected per eye.</a:t>
            </a:r>
          </a:p>
          <a:p>
            <a:r>
              <a:rPr lang="en-US" sz="2800" dirty="0" smtClean="0"/>
              <a:t>For each lens, the 4 IOL formulas were tabulated for 7 refractive targets.</a:t>
            </a:r>
          </a:p>
          <a:p>
            <a:r>
              <a:rPr lang="en-US" sz="2800" dirty="0" smtClean="0"/>
              <a:t>The combinations of eyes, lenses, IOL formulas, and refractive targets yielded 2,240 intraocular lens power data points for comparison between the </a:t>
            </a:r>
            <a:r>
              <a:rPr lang="en-US" sz="2800" dirty="0" err="1" smtClean="0"/>
              <a:t>iPhone</a:t>
            </a:r>
            <a:r>
              <a:rPr lang="en-US" sz="2800" dirty="0" smtClean="0"/>
              <a:t> IOL calculator app and the </a:t>
            </a:r>
            <a:r>
              <a:rPr lang="en-US" sz="2800" dirty="0" err="1" smtClean="0"/>
              <a:t>IOLMaster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Results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4243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IOL calculator app was successfully implemented using the stated Apple hardware and software (figure 1,2).</a:t>
            </a:r>
          </a:p>
          <a:p>
            <a:r>
              <a:rPr lang="en-US" sz="3000" dirty="0" smtClean="0"/>
              <a:t>Characteristics of the 10 test cases (20 eyes) are listed in table 1:</a:t>
            </a:r>
          </a:p>
          <a:p>
            <a:pPr lvl="1"/>
            <a:r>
              <a:rPr lang="en-US" dirty="0" smtClean="0"/>
              <a:t>Axial lengths ranged from 22.56-27.04 mm.</a:t>
            </a:r>
          </a:p>
          <a:p>
            <a:pPr lvl="1"/>
            <a:r>
              <a:rPr lang="en-US" dirty="0" smtClean="0"/>
              <a:t>Mean </a:t>
            </a:r>
            <a:r>
              <a:rPr lang="en-US" dirty="0" err="1" smtClean="0"/>
              <a:t>keratometry</a:t>
            </a:r>
            <a:r>
              <a:rPr lang="en-US" dirty="0" smtClean="0"/>
              <a:t> values ranged from 40.94-45.86 D.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899"/>
            <a:ext cx="8229600" cy="6451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79646"/>
                </a:solidFill>
              </a:rPr>
              <a:t>Figure 1: Screen shots of the IOL calculator app</a:t>
            </a:r>
            <a:endParaRPr lang="en-US" sz="3200" dirty="0">
              <a:solidFill>
                <a:srgbClr val="F7964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676555"/>
            <a:ext cx="411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(a) About tab. The home screen which lists app version, IOL power formulas implemented, and links to e-mail others about the app or e-mail us questions/feedback.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4766733" y="5676555"/>
            <a:ext cx="39200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(</a:t>
            </a:r>
            <a:r>
              <a:rPr lang="en-US" sz="1300" dirty="0" err="1" smtClean="0"/>
              <a:t>b</a:t>
            </a:r>
            <a:r>
              <a:rPr lang="en-US" sz="1300" dirty="0" smtClean="0"/>
              <a:t>) Input tab. Four variables must be entered: axial length, mean </a:t>
            </a:r>
            <a:r>
              <a:rPr lang="en-US" sz="1300" dirty="0" err="1" smtClean="0"/>
              <a:t>keratometry</a:t>
            </a:r>
            <a:r>
              <a:rPr lang="en-US" sz="1300" dirty="0" smtClean="0"/>
              <a:t>, desired correction, and an IOL A constant. </a:t>
            </a:r>
            <a:endParaRPr lang="en-US" sz="1300" dirty="0"/>
          </a:p>
        </p:txBody>
      </p:sp>
      <p:pic>
        <p:nvPicPr>
          <p:cNvPr id="12" name="Content Placeholder 11" descr="fig1a.tif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6586" r="-36586"/>
          <a:stretch>
            <a:fillRect/>
          </a:stretch>
        </p:blipFill>
        <p:spPr>
          <a:xfrm>
            <a:off x="457200" y="979580"/>
            <a:ext cx="4038600" cy="4525963"/>
          </a:xfrm>
        </p:spPr>
      </p:pic>
      <p:pic>
        <p:nvPicPr>
          <p:cNvPr id="13" name="Content Placeholder 12" descr="fig1b.tif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6338" r="-36338"/>
          <a:stretch>
            <a:fillRect/>
          </a:stretch>
        </p:blipFill>
        <p:spPr>
          <a:xfrm>
            <a:off x="4648201" y="97958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899"/>
            <a:ext cx="8229600" cy="6451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79646"/>
                </a:solidFill>
              </a:rPr>
              <a:t>Figure 2: Screen shots of the IOL calculator app</a:t>
            </a:r>
            <a:endParaRPr lang="en-US" sz="3200" dirty="0">
              <a:solidFill>
                <a:srgbClr val="F79646"/>
              </a:solidFill>
            </a:endParaRPr>
          </a:p>
        </p:txBody>
      </p:sp>
      <p:pic>
        <p:nvPicPr>
          <p:cNvPr id="8" name="Content Placeholder 7" descr="fig1d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6361" r="-36361"/>
          <a:stretch>
            <a:fillRect/>
          </a:stretch>
        </p:blipFill>
        <p:spPr>
          <a:xfrm>
            <a:off x="4648200" y="982134"/>
            <a:ext cx="4038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457200" y="5676555"/>
            <a:ext cx="411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(a) Input tab. An example with the specified input variables. Clicking “Done” goes to the “Results” tab shown in (</a:t>
            </a:r>
            <a:r>
              <a:rPr lang="en-US" sz="1300" dirty="0" err="1" smtClean="0"/>
              <a:t>b</a:t>
            </a:r>
            <a:r>
              <a:rPr lang="en-US" sz="1300" dirty="0" smtClean="0"/>
              <a:t>).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4766732" y="5676555"/>
            <a:ext cx="3920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(</a:t>
            </a:r>
            <a:r>
              <a:rPr lang="en-US" sz="1300" dirty="0" err="1" smtClean="0"/>
              <a:t>b</a:t>
            </a:r>
            <a:r>
              <a:rPr lang="en-US" sz="1300" dirty="0" smtClean="0"/>
              <a:t>) Results tab. The highlighted row shows the 4 formula IOL powers corresponding to the desired correction in (</a:t>
            </a:r>
            <a:r>
              <a:rPr lang="en-US" sz="1300" dirty="0"/>
              <a:t>a</a:t>
            </a:r>
            <a:r>
              <a:rPr lang="en-US" sz="1300" dirty="0" smtClean="0"/>
              <a:t>).  Also displayed on the tab are values for a range of other refractive targets (-2.00 to +2.00 D).</a:t>
            </a:r>
            <a:endParaRPr lang="en-US" sz="1300" dirty="0"/>
          </a:p>
        </p:txBody>
      </p:sp>
      <p:pic>
        <p:nvPicPr>
          <p:cNvPr id="11" name="Content Placeholder 10" descr="fig1e.tif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36466" r="-36466"/>
          <a:stretch>
            <a:fillRect/>
          </a:stretch>
        </p:blipFill>
        <p:spPr>
          <a:xfrm>
            <a:off x="457200" y="982134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79646"/>
                </a:solidFill>
              </a:rPr>
              <a:t>Table 1: Characteristics of the </a:t>
            </a:r>
            <a:r>
              <a:rPr lang="en-US" dirty="0" err="1" smtClean="0">
                <a:solidFill>
                  <a:srgbClr val="F79646"/>
                </a:solidFill>
              </a:rPr>
              <a:t>IOLMaster</a:t>
            </a:r>
            <a:r>
              <a:rPr lang="en-US" dirty="0" smtClean="0">
                <a:solidFill>
                  <a:srgbClr val="F79646"/>
                </a:solidFill>
              </a:rPr>
              <a:t> test cases</a:t>
            </a:r>
            <a:endParaRPr lang="en-US" dirty="0">
              <a:solidFill>
                <a:srgbClr val="F7964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822624"/>
          <a:ext cx="8229600" cy="39576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8183"/>
                <a:gridCol w="691953"/>
                <a:gridCol w="883570"/>
                <a:gridCol w="1021703"/>
                <a:gridCol w="687501"/>
                <a:gridCol w="926216"/>
                <a:gridCol w="1069446"/>
                <a:gridCol w="2251028"/>
              </a:tblGrid>
              <a:tr h="36391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Test </a:t>
                      </a:r>
                      <a:r>
                        <a:rPr lang="en-US" sz="1200" u="none" strike="noStrike" dirty="0" smtClean="0"/>
                        <a:t>Case</a:t>
                      </a:r>
                    </a:p>
                    <a:p>
                      <a:pPr algn="ctr" fontAlgn="b"/>
                      <a:r>
                        <a:rPr lang="en-US" sz="1200" u="none" strike="noStrike" dirty="0" smtClean="0"/>
                        <a:t> </a:t>
                      </a:r>
                      <a:r>
                        <a:rPr lang="en-US" sz="1200" u="none" strike="noStrike" dirty="0"/>
                        <a:t>#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</a:t>
                      </a:r>
                      <a:endParaRPr lang="en-US" dirty="0"/>
                    </a:p>
                  </a:txBody>
                  <a:tcPr marL="6865" marR="6865" marT="6865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65" marR="6865" marT="6865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</a:t>
                      </a:r>
                      <a:endParaRPr lang="en-US" dirty="0"/>
                    </a:p>
                  </a:txBody>
                  <a:tcPr marL="6865" marR="6865" marT="6865" marB="0" anchor="b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865" marR="6865" marT="6865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65" marR="6865" marT="6865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/>
                        <a:t>   </a:t>
                      </a:r>
                      <a:r>
                        <a:rPr lang="en-US" sz="1200" u="none" strike="noStrike" dirty="0" smtClean="0"/>
                        <a:t>  Selected </a:t>
                      </a:r>
                      <a:r>
                        <a:rPr lang="en-US" sz="1200" u="none" strike="noStrike" dirty="0" err="1" smtClean="0"/>
                        <a:t>IOLs</a:t>
                      </a:r>
                      <a:r>
                        <a:rPr lang="en-US" sz="1200" u="none" strike="noStrike" dirty="0" smtClean="0"/>
                        <a:t> OU</a:t>
                      </a:r>
                      <a:endParaRPr lang="en-US" sz="120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Axial </a:t>
                      </a:r>
                      <a:r>
                        <a:rPr lang="en-US" sz="1050" u="none" strike="noStrike" dirty="0"/>
                        <a:t>Length (mm)</a:t>
                      </a:r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Mean </a:t>
                      </a:r>
                      <a:r>
                        <a:rPr lang="en-US" sz="1050" u="none" strike="noStrike" dirty="0" err="1"/>
                        <a:t>Keratometry</a:t>
                      </a:r>
                      <a:r>
                        <a:rPr lang="en-US" sz="1050" u="none" strike="noStrike" dirty="0"/>
                        <a:t> (D)</a:t>
                      </a:r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Desired </a:t>
                      </a:r>
                      <a:r>
                        <a:rPr lang="en-US" sz="1050" u="none" strike="noStrike" dirty="0"/>
                        <a:t>Correction Range (D)</a:t>
                      </a:r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Axial </a:t>
                      </a:r>
                      <a:r>
                        <a:rPr lang="en-US" sz="1050" u="none" strike="noStrike" dirty="0"/>
                        <a:t>Length (mm)</a:t>
                      </a:r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Mean </a:t>
                      </a:r>
                      <a:r>
                        <a:rPr lang="en-US" sz="1050" u="none" strike="noStrike" dirty="0" err="1"/>
                        <a:t>Keratometry</a:t>
                      </a:r>
                      <a:r>
                        <a:rPr lang="en-US" sz="1050" u="none" strike="noStrike" dirty="0"/>
                        <a:t> (D)</a:t>
                      </a:r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Desired </a:t>
                      </a:r>
                      <a:r>
                        <a:rPr lang="en-US" sz="1050" u="none" strike="noStrike" dirty="0"/>
                        <a:t>Correction Range (D)</a:t>
                      </a:r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23.50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44.06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0.82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23.39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44.26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1.91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0.80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MTA4UO</a:t>
                      </a:r>
                      <a:r>
                        <a:rPr lang="en-US" sz="1050" u="none" strike="noStrike" dirty="0"/>
                        <a:t>, SA60AT, SN60WF, SN6AT3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23.58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43.46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+0.90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23.49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42.46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1.86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0.90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MA60AC</a:t>
                      </a:r>
                      <a:r>
                        <a:rPr lang="en-US" sz="1050" u="none" strike="noStrike" dirty="0"/>
                        <a:t>, MTA4UO, SA60AT, SN60WF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26.26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42.19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1.80 </a:t>
                      </a:r>
                      <a:r>
                        <a:rPr lang="en-US" sz="1050" u="none" strike="noStrike" dirty="0"/>
                        <a:t>to </a:t>
                      </a:r>
                      <a:r>
                        <a:rPr lang="en-US" sz="1050" u="none" strike="noStrike" dirty="0" smtClean="0"/>
                        <a:t>+1.20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26.25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42.46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-2.00 </a:t>
                      </a:r>
                      <a:r>
                        <a:rPr lang="en-US" sz="1050" u="none" strike="noStrike" dirty="0"/>
                        <a:t>to </a:t>
                      </a:r>
                      <a:r>
                        <a:rPr lang="en-US" sz="1050" u="none" strike="noStrike" dirty="0" smtClean="0"/>
                        <a:t>+1.00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MTA4UO</a:t>
                      </a:r>
                      <a:r>
                        <a:rPr lang="en-US" sz="1050" u="none" strike="noStrike" dirty="0"/>
                        <a:t>, SA60AT, SN60WF, SN6AT3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27.04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40.94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-2.10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0.90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26.87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40.96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-2.20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0.80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MA60AC</a:t>
                      </a:r>
                      <a:r>
                        <a:rPr lang="en-US" sz="1050" u="none" strike="noStrike" dirty="0"/>
                        <a:t>, MTA4UO, SA60AT, SN60WF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5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22.56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45.86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+0.70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22.75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45.52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0.83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MA60AC</a:t>
                      </a:r>
                      <a:r>
                        <a:rPr lang="en-US" sz="1050" u="none" strike="noStrike" dirty="0"/>
                        <a:t>, MTA4UO, SA60AT, SN60WF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6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23.91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45.80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1.80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0.80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24.38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45.16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1.80 </a:t>
                      </a:r>
                      <a:r>
                        <a:rPr lang="en-US" sz="1050" u="none" strike="noStrike" dirty="0"/>
                        <a:t>to </a:t>
                      </a:r>
                      <a:r>
                        <a:rPr lang="en-US" sz="1050" u="none" strike="noStrike" dirty="0" smtClean="0"/>
                        <a:t>+1.20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MA60AC</a:t>
                      </a:r>
                      <a:r>
                        <a:rPr lang="en-US" sz="1050" u="none" strike="noStrike" dirty="0"/>
                        <a:t>, MTA4UO, SA60AT, SN60WF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7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25.55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43.70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</a:t>
                      </a:r>
                      <a:r>
                        <a:rPr lang="en-US" sz="1050" u="none" strike="noStrike" dirty="0" smtClean="0"/>
                        <a:t>+1.10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24.92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44.27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</a:t>
                      </a:r>
                      <a:r>
                        <a:rPr lang="en-US" sz="1050" u="none" strike="noStrike" dirty="0" smtClean="0"/>
                        <a:t>+1.20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MTA4UO</a:t>
                      </a:r>
                      <a:r>
                        <a:rPr lang="en-US" sz="1050" u="none" strike="noStrike" dirty="0"/>
                        <a:t>, SA60AT, SN60WF, SN6AT3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8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23.99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45.09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+0.81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23.74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45.61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0.90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MA60AC</a:t>
                      </a:r>
                      <a:r>
                        <a:rPr lang="en-US" sz="1050" u="none" strike="noStrike" dirty="0"/>
                        <a:t>, MTA4UO, SA60AT, SN60WF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9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23.69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44.50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-1.85 to +</a:t>
                      </a:r>
                      <a:r>
                        <a:rPr lang="en-US" sz="1050" u="none" strike="noStrike" dirty="0" smtClean="0"/>
                        <a:t>0.90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23.67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44.35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1.80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0.90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MA60AC</a:t>
                      </a:r>
                      <a:r>
                        <a:rPr lang="en-US" sz="1050" u="none" strike="noStrike" dirty="0"/>
                        <a:t>, MTA4UO, SA60AT, </a:t>
                      </a:r>
                      <a:r>
                        <a:rPr lang="en-US" sz="1050" u="none" strike="noStrike" dirty="0" smtClean="0"/>
                        <a:t>SN60WF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23.45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42.92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+</a:t>
                      </a:r>
                      <a:r>
                        <a:rPr lang="en-US" sz="1050" u="none" strike="noStrike" dirty="0" smtClean="0"/>
                        <a:t>0.90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23.50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43.80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-</a:t>
                      </a:r>
                      <a:r>
                        <a:rPr lang="en-US" sz="1050" u="none" strike="noStrike" dirty="0" smtClean="0"/>
                        <a:t>1.90 </a:t>
                      </a:r>
                      <a:r>
                        <a:rPr lang="en-US" sz="1050" u="none" strike="noStrike" dirty="0"/>
                        <a:t>to </a:t>
                      </a:r>
                      <a:r>
                        <a:rPr lang="en-US" sz="1050" u="none" strike="noStrike"/>
                        <a:t>+</a:t>
                      </a:r>
                      <a:r>
                        <a:rPr lang="en-US" sz="1050" u="none" strike="noStrike" smtClean="0"/>
                        <a:t>0.80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/>
                        <a:t>     </a:t>
                      </a:r>
                      <a:r>
                        <a:rPr lang="en-US" sz="1050" u="none" strike="noStrike" smtClean="0"/>
                        <a:t>MN60MA</a:t>
                      </a:r>
                      <a:r>
                        <a:rPr lang="en-US" sz="1050" u="none" strike="noStrike" smtClean="0"/>
                        <a:t>,MTA4UO,SA60AT,SN60WF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04">
                <a:tc gridSpan="8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Minimum</a:t>
                      </a:r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22.56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40.94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22.75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40.96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Maximum</a:t>
                      </a:r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27.04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45.86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26.87</a:t>
                      </a:r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45.61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</a:tr>
              <a:tr h="225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Mean (SD)</a:t>
                      </a:r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24.35 (1.43)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43.85 (1.57)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24.30 (1.33)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43.88 (1.50)</a:t>
                      </a:r>
                      <a:endParaRPr lang="en-US" sz="105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latin typeface="+mn-lt"/>
                      </a:endParaRPr>
                    </a:p>
                  </a:txBody>
                  <a:tcPr marL="6865" marR="6865" marT="686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1246</Words>
  <Application>Microsoft Macintosh PowerPoint</Application>
  <PresentationFormat>On-screen Show (4:3)</PresentationFormat>
  <Paragraphs>157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Development of an Apple iPhone IOL Calculator Application for Cataract Surgery</vt:lpstr>
      <vt:lpstr>Purpose</vt:lpstr>
      <vt:lpstr>Methods</vt:lpstr>
      <vt:lpstr>Methods - continued</vt:lpstr>
      <vt:lpstr>Methods - continued</vt:lpstr>
      <vt:lpstr>Results</vt:lpstr>
      <vt:lpstr>Figure 1: Screen shots of the IOL calculator app</vt:lpstr>
      <vt:lpstr>Figure 2: Screen shots of the IOL calculator app</vt:lpstr>
      <vt:lpstr>Table 1: Characteristics of the IOLMaster test cases</vt:lpstr>
      <vt:lpstr>Results - continued</vt:lpstr>
      <vt:lpstr>Conclusion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Apple iPhone IOL Calculator Application for Cataract Surgery</dc:title>
  <dc:creator>Rony Gelman</dc:creator>
  <cp:lastModifiedBy>Rony Gelman</cp:lastModifiedBy>
  <cp:revision>53</cp:revision>
  <dcterms:created xsi:type="dcterms:W3CDTF">2011-03-21T02:31:52Z</dcterms:created>
  <dcterms:modified xsi:type="dcterms:W3CDTF">2011-03-21T02:32:49Z</dcterms:modified>
</cp:coreProperties>
</file>