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3" r:id="rId7"/>
    <p:sldId id="277" r:id="rId8"/>
    <p:sldId id="265" r:id="rId9"/>
    <p:sldId id="264" r:id="rId10"/>
    <p:sldId id="266" r:id="rId11"/>
    <p:sldId id="267" r:id="rId12"/>
    <p:sldId id="268" r:id="rId13"/>
    <p:sldId id="269" r:id="rId14"/>
    <p:sldId id="270" r:id="rId15"/>
    <p:sldId id="271" r:id="rId16"/>
    <p:sldId id="272" r:id="rId17"/>
    <p:sldId id="273" r:id="rId18"/>
    <p:sldId id="274" r:id="rId19"/>
    <p:sldId id="278" r:id="rId20"/>
    <p:sldId id="276"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5" autoAdjust="0"/>
    <p:restoredTop sz="94624" autoAdjust="0"/>
  </p:normalViewPr>
  <p:slideViewPr>
    <p:cSldViewPr>
      <p:cViewPr varScale="1">
        <p:scale>
          <a:sx n="81" d="100"/>
          <a:sy n="81" d="100"/>
        </p:scale>
        <p:origin x="-31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7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192.168.0.10\data\data\DEG%20Documents\Data\prk%20over%20lasik.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view3D>
      <c:rAngAx val="1"/>
    </c:view3D>
    <c:sideWall>
      <c:spPr>
        <a:noFill/>
        <a:ln w="25400">
          <a:noFill/>
        </a:ln>
      </c:spPr>
    </c:sideWall>
    <c:backWall>
      <c:spPr>
        <a:noFill/>
        <a:ln w="25400">
          <a:noFill/>
        </a:ln>
      </c:spPr>
    </c:backWall>
    <c:plotArea>
      <c:layout/>
      <c:bar3DChart>
        <c:barDir val="col"/>
        <c:grouping val="clustered"/>
        <c:ser>
          <c:idx val="0"/>
          <c:order val="0"/>
          <c:tx>
            <c:strRef>
              <c:f>Sheet1!$A$2</c:f>
              <c:strCache>
                <c:ptCount val="1"/>
                <c:pt idx="0">
                  <c:v>Pre-op</c:v>
                </c:pt>
              </c:strCache>
            </c:strRef>
          </c:tx>
          <c:dLbls>
            <c:dLbl>
              <c:idx val="1"/>
              <c:layout>
                <c:manualLayout>
                  <c:x val="0"/>
                  <c:y val="-2.5254293948050392E-2"/>
                </c:manualLayout>
              </c:layout>
              <c:showVal val="1"/>
            </c:dLbl>
            <c:dLbl>
              <c:idx val="2"/>
              <c:layout>
                <c:manualLayout>
                  <c:x val="-3.0864197530864196E-3"/>
                  <c:y val="-1.1224130643577902E-2"/>
                </c:manualLayout>
              </c:layout>
              <c:showVal val="1"/>
            </c:dLbl>
            <c:dLbl>
              <c:idx val="3"/>
              <c:layout>
                <c:manualLayout>
                  <c:x val="4.6296296296296294E-3"/>
                  <c:y val="-2.5254293948050392E-2"/>
                </c:manualLayout>
              </c:layout>
              <c:showVal val="1"/>
            </c:dLbl>
            <c:showVal val="1"/>
          </c:dLbls>
          <c:cat>
            <c:strRef>
              <c:f>Sheet1!$B$1:$E$1</c:f>
              <c:strCache>
                <c:ptCount val="4"/>
                <c:pt idx="0">
                  <c:v>20/20+</c:v>
                </c:pt>
                <c:pt idx="1">
                  <c:v>20/25+</c:v>
                </c:pt>
                <c:pt idx="2">
                  <c:v>20/40+</c:v>
                </c:pt>
                <c:pt idx="3">
                  <c:v>&lt; 20/200</c:v>
                </c:pt>
              </c:strCache>
            </c:strRef>
          </c:cat>
          <c:val>
            <c:numRef>
              <c:f>Sheet1!$B$2:$E$2</c:f>
              <c:numCache>
                <c:formatCode>0%</c:formatCode>
                <c:ptCount val="4"/>
                <c:pt idx="0" formatCode="General">
                  <c:v>0</c:v>
                </c:pt>
                <c:pt idx="1">
                  <c:v>0.08</c:v>
                </c:pt>
                <c:pt idx="2">
                  <c:v>0.46</c:v>
                </c:pt>
                <c:pt idx="3">
                  <c:v>0.08</c:v>
                </c:pt>
              </c:numCache>
            </c:numRef>
          </c:val>
        </c:ser>
        <c:ser>
          <c:idx val="1"/>
          <c:order val="1"/>
          <c:tx>
            <c:strRef>
              <c:f>Sheet1!$A$3</c:f>
              <c:strCache>
                <c:ptCount val="1"/>
                <c:pt idx="0">
                  <c:v>1M Postop</c:v>
                </c:pt>
              </c:strCache>
            </c:strRef>
          </c:tx>
          <c:spPr>
            <a:ln>
              <a:noFill/>
            </a:ln>
          </c:spPr>
          <c:dLbls>
            <c:dLbl>
              <c:idx val="0"/>
              <c:layout>
                <c:manualLayout>
                  <c:x val="-3.0864197530864196E-3"/>
                  <c:y val="-2.525429394805042E-2"/>
                </c:manualLayout>
              </c:layout>
              <c:showVal val="1"/>
            </c:dLbl>
            <c:dLbl>
              <c:idx val="1"/>
              <c:layout>
                <c:manualLayout>
                  <c:x val="3.0864197530864196E-3"/>
                  <c:y val="-2.5254293948050392E-2"/>
                </c:manualLayout>
              </c:layout>
              <c:showVal val="1"/>
            </c:dLbl>
            <c:dLbl>
              <c:idx val="2"/>
              <c:layout>
                <c:manualLayout>
                  <c:x val="-4.6296296296296294E-3"/>
                  <c:y val="-2.5254293948050392E-2"/>
                </c:manualLayout>
              </c:layout>
              <c:showVal val="1"/>
            </c:dLbl>
            <c:delete val="1"/>
          </c:dLbls>
          <c:cat>
            <c:strRef>
              <c:f>Sheet1!$B$1:$E$1</c:f>
              <c:strCache>
                <c:ptCount val="4"/>
                <c:pt idx="0">
                  <c:v>20/20+</c:v>
                </c:pt>
                <c:pt idx="1">
                  <c:v>20/25+</c:v>
                </c:pt>
                <c:pt idx="2">
                  <c:v>20/40+</c:v>
                </c:pt>
                <c:pt idx="3">
                  <c:v>&lt; 20/200</c:v>
                </c:pt>
              </c:strCache>
            </c:strRef>
          </c:cat>
          <c:val>
            <c:numRef>
              <c:f>Sheet1!$B$3:$E$3</c:f>
              <c:numCache>
                <c:formatCode>0%</c:formatCode>
                <c:ptCount val="4"/>
                <c:pt idx="0">
                  <c:v>0.69</c:v>
                </c:pt>
                <c:pt idx="1">
                  <c:v>0.92</c:v>
                </c:pt>
                <c:pt idx="2">
                  <c:v>0.92</c:v>
                </c:pt>
                <c:pt idx="3">
                  <c:v>0</c:v>
                </c:pt>
              </c:numCache>
            </c:numRef>
          </c:val>
        </c:ser>
        <c:shape val="box"/>
        <c:axId val="83346176"/>
        <c:axId val="83347712"/>
        <c:axId val="0"/>
      </c:bar3DChart>
      <c:catAx>
        <c:axId val="83346176"/>
        <c:scaling>
          <c:orientation val="minMax"/>
        </c:scaling>
        <c:axPos val="b"/>
        <c:tickLblPos val="nextTo"/>
        <c:crossAx val="83347712"/>
        <c:crosses val="autoZero"/>
        <c:auto val="1"/>
        <c:lblAlgn val="ctr"/>
        <c:lblOffset val="100"/>
      </c:catAx>
      <c:valAx>
        <c:axId val="83347712"/>
        <c:scaling>
          <c:orientation val="minMax"/>
        </c:scaling>
        <c:axPos val="l"/>
        <c:numFmt formatCode="General" sourceLinked="1"/>
        <c:tickLblPos val="nextTo"/>
        <c:crossAx val="83346176"/>
        <c:crosses val="autoZero"/>
        <c:crossBetween val="between"/>
      </c:valAx>
    </c:plotArea>
    <c:legend>
      <c:legendPos val="r"/>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sz="1800" b="0" i="0" u="none" strike="noStrike" baseline="0">
                <a:solidFill>
                  <a:srgbClr val="000000"/>
                </a:solidFill>
                <a:latin typeface="Arial"/>
                <a:ea typeface="Arial"/>
                <a:cs typeface="Arial"/>
              </a:defRPr>
            </a:pPr>
            <a:r>
              <a:rPr lang="en-US" sz="1800" b="1" dirty="0"/>
              <a:t>M-PRK over M-LASIK Entered vs. Achieved MRSE</a:t>
            </a:r>
          </a:p>
        </c:rich>
      </c:tx>
      <c:layout>
        <c:manualLayout>
          <c:xMode val="edge"/>
          <c:yMode val="edge"/>
          <c:x val="0.15361117022534346"/>
          <c:y val="5.3974997105652033E-2"/>
        </c:manualLayout>
      </c:layout>
      <c:spPr>
        <a:noFill/>
        <a:ln w="25400">
          <a:noFill/>
        </a:ln>
      </c:spPr>
    </c:title>
    <c:plotArea>
      <c:layout>
        <c:manualLayout>
          <c:layoutTarget val="inner"/>
          <c:xMode val="edge"/>
          <c:yMode val="edge"/>
          <c:x val="7.9136690647482036E-2"/>
          <c:y val="0.18075827481305071"/>
          <c:w val="0.87769784172661869"/>
          <c:h val="0.67638580252625424"/>
        </c:manualLayout>
      </c:layout>
      <c:scatterChart>
        <c:scatterStyle val="lineMarker"/>
        <c:ser>
          <c:idx val="0"/>
          <c:order val="0"/>
          <c:tx>
            <c:strRef>
              <c:f>'MPRK over MLasik'!$AJ$2</c:f>
              <c:strCache>
                <c:ptCount val="1"/>
                <c:pt idx="0">
                  <c:v>EntSE</c:v>
                </c:pt>
              </c:strCache>
            </c:strRef>
          </c:tx>
          <c:spPr>
            <a:ln w="28575">
              <a:noFill/>
            </a:ln>
          </c:spPr>
          <c:marker>
            <c:symbol val="diamond"/>
            <c:size val="5"/>
            <c:spPr>
              <a:solidFill>
                <a:srgbClr val="000080"/>
              </a:solidFill>
              <a:ln>
                <a:solidFill>
                  <a:srgbClr val="000080"/>
                </a:solidFill>
                <a:prstDash val="solid"/>
              </a:ln>
            </c:spPr>
          </c:marker>
          <c:trendline>
            <c:spPr>
              <a:ln w="25400">
                <a:solidFill>
                  <a:srgbClr val="000000"/>
                </a:solidFill>
                <a:prstDash val="solid"/>
              </a:ln>
            </c:spPr>
            <c:trendlineType val="linear"/>
            <c:dispRSqr val="1"/>
            <c:dispEq val="1"/>
            <c:trendlineLbl>
              <c:layout>
                <c:manualLayout>
                  <c:x val="-7.0421602705067268E-3"/>
                  <c:y val="0.42016192114642664"/>
                </c:manualLayout>
              </c:layout>
              <c:numFmt formatCode="General" sourceLinked="0"/>
              <c:spPr>
                <a:noFill/>
                <a:ln w="25400">
                  <a:noFill/>
                </a:ln>
              </c:spPr>
              <c:txPr>
                <a:bodyPr/>
                <a:lstStyle/>
                <a:p>
                  <a:pPr>
                    <a:defRPr sz="2000" b="1" i="0" u="none" strike="noStrike" baseline="0">
                      <a:solidFill>
                        <a:srgbClr val="000000"/>
                      </a:solidFill>
                      <a:latin typeface="Arial"/>
                      <a:ea typeface="Arial"/>
                      <a:cs typeface="Arial"/>
                    </a:defRPr>
                  </a:pPr>
                  <a:endParaRPr lang="en-US"/>
                </a:p>
              </c:txPr>
            </c:trendlineLbl>
          </c:trendline>
          <c:xVal>
            <c:numRef>
              <c:f>'MPRK over MLasik'!$AI$3:$AI$17</c:f>
              <c:numCache>
                <c:formatCode>0.00</c:formatCode>
                <c:ptCount val="15"/>
                <c:pt idx="0">
                  <c:v>-2.81</c:v>
                </c:pt>
                <c:pt idx="1">
                  <c:v>-1.3149999999999999</c:v>
                </c:pt>
                <c:pt idx="2">
                  <c:v>-1.125</c:v>
                </c:pt>
                <c:pt idx="3">
                  <c:v>-1.375</c:v>
                </c:pt>
                <c:pt idx="4">
                  <c:v>-1.5</c:v>
                </c:pt>
                <c:pt idx="5">
                  <c:v>-1.625</c:v>
                </c:pt>
                <c:pt idx="8">
                  <c:v>-0.5</c:v>
                </c:pt>
                <c:pt idx="9">
                  <c:v>-3.125</c:v>
                </c:pt>
                <c:pt idx="10">
                  <c:v>-1.375</c:v>
                </c:pt>
                <c:pt idx="11">
                  <c:v>-1.5</c:v>
                </c:pt>
                <c:pt idx="12">
                  <c:v>-0.5</c:v>
                </c:pt>
                <c:pt idx="13">
                  <c:v>-2.125</c:v>
                </c:pt>
                <c:pt idx="14">
                  <c:v>-1.375</c:v>
                </c:pt>
              </c:numCache>
            </c:numRef>
          </c:xVal>
          <c:yVal>
            <c:numRef>
              <c:f>'MPRK over MLasik'!$AJ$3:$AJ$17</c:f>
              <c:numCache>
                <c:formatCode>0.00</c:formatCode>
                <c:ptCount val="15"/>
                <c:pt idx="0">
                  <c:v>-3.0950000000000002</c:v>
                </c:pt>
                <c:pt idx="1">
                  <c:v>-0.85</c:v>
                </c:pt>
                <c:pt idx="2">
                  <c:v>-1.4350000000000001</c:v>
                </c:pt>
                <c:pt idx="3">
                  <c:v>-1.25</c:v>
                </c:pt>
                <c:pt idx="4">
                  <c:v>-0.95</c:v>
                </c:pt>
                <c:pt idx="5">
                  <c:v>-1.25</c:v>
                </c:pt>
                <c:pt idx="8">
                  <c:v>-0.88500000000000001</c:v>
                </c:pt>
                <c:pt idx="9">
                  <c:v>-2.9</c:v>
                </c:pt>
                <c:pt idx="10">
                  <c:v>-1.45</c:v>
                </c:pt>
                <c:pt idx="11">
                  <c:v>-1.1000000000000001</c:v>
                </c:pt>
                <c:pt idx="12">
                  <c:v>-1.25</c:v>
                </c:pt>
                <c:pt idx="13">
                  <c:v>-1.7250000000000001</c:v>
                </c:pt>
                <c:pt idx="14">
                  <c:v>-0.75</c:v>
                </c:pt>
              </c:numCache>
            </c:numRef>
          </c:yVal>
        </c:ser>
        <c:axId val="76958336"/>
        <c:axId val="79180544"/>
      </c:scatterChart>
      <c:valAx>
        <c:axId val="76958336"/>
        <c:scaling>
          <c:orientation val="minMax"/>
        </c:scaling>
        <c:axPos val="b"/>
        <c:title>
          <c:tx>
            <c:rich>
              <a:bodyPr/>
              <a:lstStyle/>
              <a:p>
                <a:pPr>
                  <a:defRPr sz="1600" b="1" i="0" u="none" strike="noStrike" baseline="0">
                    <a:solidFill>
                      <a:srgbClr val="000000"/>
                    </a:solidFill>
                    <a:latin typeface="Arial"/>
                    <a:ea typeface="Arial"/>
                    <a:cs typeface="Arial"/>
                  </a:defRPr>
                </a:pPr>
                <a:r>
                  <a:rPr lang="en-US" sz="1600"/>
                  <a:t>Achieved MRSE (D)</a:t>
                </a:r>
              </a:p>
            </c:rich>
          </c:tx>
          <c:layout>
            <c:manualLayout>
              <c:xMode val="edge"/>
              <c:yMode val="edge"/>
              <c:x val="0.42877697841726636"/>
              <c:y val="0.88921409383839434"/>
            </c:manualLayout>
          </c:layout>
          <c:spPr>
            <a:noFill/>
            <a:ln w="25400">
              <a:noFill/>
            </a:ln>
          </c:spPr>
        </c:title>
        <c:numFmt formatCode="0.0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79180544"/>
        <c:crosses val="autoZero"/>
        <c:crossBetween val="midCat"/>
      </c:valAx>
      <c:valAx>
        <c:axId val="79180544"/>
        <c:scaling>
          <c:orientation val="minMax"/>
        </c:scaling>
        <c:axPos val="l"/>
        <c:majorGridlines>
          <c:spPr>
            <a:ln w="3175">
              <a:solidFill>
                <a:srgbClr val="000000"/>
              </a:solidFill>
              <a:prstDash val="solid"/>
            </a:ln>
          </c:spPr>
        </c:majorGridlines>
        <c:title>
          <c:tx>
            <c:rich>
              <a:bodyPr/>
              <a:lstStyle/>
              <a:p>
                <a:pPr>
                  <a:defRPr sz="1600" b="1" i="0" u="none" strike="noStrike" baseline="0">
                    <a:solidFill>
                      <a:srgbClr val="000000"/>
                    </a:solidFill>
                    <a:latin typeface="Arial"/>
                    <a:ea typeface="Arial"/>
                    <a:cs typeface="Arial"/>
                  </a:defRPr>
                </a:pPr>
                <a:r>
                  <a:rPr lang="en-US" sz="1600"/>
                  <a:t>Entered MRSE (D)</a:t>
                </a:r>
              </a:p>
            </c:rich>
          </c:tx>
          <c:layout>
            <c:manualLayout>
              <c:xMode val="edge"/>
              <c:yMode val="edge"/>
              <c:x val="2.3021582733812947E-2"/>
              <c:y val="0.35277018148998607"/>
            </c:manualLayout>
          </c:layout>
          <c:spPr>
            <a:noFill/>
            <a:ln w="25400">
              <a:noFill/>
            </a:ln>
          </c:spPr>
        </c:title>
        <c:numFmt formatCode="0.00" sourceLinked="1"/>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76958336"/>
        <c:crosses val="autoZero"/>
        <c:crossBetween val="midCat"/>
      </c:valAx>
      <c:spPr>
        <a:solidFill>
          <a:srgbClr val="C0C0C0"/>
        </a:solidFill>
        <a:ln w="12700">
          <a:solidFill>
            <a:srgbClr val="808080"/>
          </a:solidFill>
          <a:prstDash val="solid"/>
        </a:ln>
      </c:spPr>
    </c:plotArea>
    <c:plotVisOnly val="1"/>
    <c:dispBlanksAs val="gap"/>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FC19644-6FF1-4EA3-B00B-E58B425F9063}" type="datetimeFigureOut">
              <a:rPr lang="en-US" smtClean="0"/>
              <a:pPr/>
              <a:t>2/15/2011</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DA24FD9-4CAC-4E7F-8567-C0EDA05988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C19644-6FF1-4EA3-B00B-E58B425F9063}" type="datetimeFigureOut">
              <a:rPr lang="en-US" smtClean="0"/>
              <a:pPr/>
              <a:t>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24FD9-4CAC-4E7F-8567-C0EDA05988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C19644-6FF1-4EA3-B00B-E58B425F9063}" type="datetimeFigureOut">
              <a:rPr lang="en-US" smtClean="0"/>
              <a:pPr/>
              <a:t>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24FD9-4CAC-4E7F-8567-C0EDA05988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FC19644-6FF1-4EA3-B00B-E58B425F9063}" type="datetimeFigureOut">
              <a:rPr lang="en-US" smtClean="0"/>
              <a:pPr/>
              <a:t>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24FD9-4CAC-4E7F-8567-C0EDA05988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FC19644-6FF1-4EA3-B00B-E58B425F9063}" type="datetimeFigureOut">
              <a:rPr lang="en-US" smtClean="0"/>
              <a:pPr/>
              <a:t>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24FD9-4CAC-4E7F-8567-C0EDA05988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C19644-6FF1-4EA3-B00B-E58B425F9063}" type="datetimeFigureOut">
              <a:rPr lang="en-US" smtClean="0"/>
              <a:pPr/>
              <a:t>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24FD9-4CAC-4E7F-8567-C0EDA059884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AFC19644-6FF1-4EA3-B00B-E58B425F9063}" type="datetimeFigureOut">
              <a:rPr lang="en-US" smtClean="0"/>
              <a:pPr/>
              <a:t>2/15/2011</a:t>
            </a:fld>
            <a:endParaRPr lang="en-US"/>
          </a:p>
        </p:txBody>
      </p:sp>
      <p:sp>
        <p:nvSpPr>
          <p:cNvPr id="27" name="Slide Number Placeholder 26"/>
          <p:cNvSpPr>
            <a:spLocks noGrp="1"/>
          </p:cNvSpPr>
          <p:nvPr>
            <p:ph type="sldNum" sz="quarter" idx="11"/>
          </p:nvPr>
        </p:nvSpPr>
        <p:spPr/>
        <p:txBody>
          <a:bodyPr rtlCol="0"/>
          <a:lstStyle/>
          <a:p>
            <a:fld id="{5DA24FD9-4CAC-4E7F-8567-C0EDA059884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FC19644-6FF1-4EA3-B00B-E58B425F9063}" type="datetimeFigureOut">
              <a:rPr lang="en-US" smtClean="0"/>
              <a:pPr/>
              <a:t>2/15/2011</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5DA24FD9-4CAC-4E7F-8567-C0EDA05988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C19644-6FF1-4EA3-B00B-E58B425F9063}" type="datetimeFigureOut">
              <a:rPr lang="en-US" smtClean="0"/>
              <a:pPr/>
              <a:t>2/15/2011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A24FD9-4CAC-4E7F-8567-C0EDA05988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FC19644-6FF1-4EA3-B00B-E58B425F9063}" type="datetimeFigureOut">
              <a:rPr lang="en-US" smtClean="0"/>
              <a:pPr/>
              <a:t>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24FD9-4CAC-4E7F-8567-C0EDA05988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FC19644-6FF1-4EA3-B00B-E58B425F9063}" type="datetimeFigureOut">
              <a:rPr lang="en-US" smtClean="0"/>
              <a:pPr/>
              <a:t>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24FD9-4CAC-4E7F-8567-C0EDA05988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FC19644-6FF1-4EA3-B00B-E58B425F9063}" type="datetimeFigureOut">
              <a:rPr lang="en-US" smtClean="0"/>
              <a:pPr/>
              <a:t>2/15/2011</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DA24FD9-4CAC-4E7F-8567-C0EDA05988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09800"/>
            <a:ext cx="8458200" cy="1470025"/>
          </a:xfrm>
        </p:spPr>
        <p:txBody>
          <a:bodyPr>
            <a:noAutofit/>
          </a:bodyPr>
          <a:lstStyle/>
          <a:p>
            <a:r>
              <a:rPr lang="en-US" sz="4000" dirty="0"/>
              <a:t>Long-Term </a:t>
            </a:r>
            <a:r>
              <a:rPr lang="en-US" sz="4000" dirty="0" err="1"/>
              <a:t>Excimer</a:t>
            </a:r>
            <a:r>
              <a:rPr lang="en-US" sz="4000" dirty="0"/>
              <a:t> Laser Enhancements: Myopic PRK Following Myopic LASIK </a:t>
            </a:r>
          </a:p>
        </p:txBody>
      </p:sp>
      <p:sp>
        <p:nvSpPr>
          <p:cNvPr id="3" name="Subtitle 2"/>
          <p:cNvSpPr>
            <a:spLocks noGrp="1"/>
          </p:cNvSpPr>
          <p:nvPr>
            <p:ph type="subTitle" idx="1"/>
          </p:nvPr>
        </p:nvSpPr>
        <p:spPr>
          <a:xfrm>
            <a:off x="457200" y="4038600"/>
            <a:ext cx="4953000" cy="1752600"/>
          </a:xfrm>
        </p:spPr>
        <p:txBody>
          <a:bodyPr>
            <a:noAutofit/>
          </a:bodyPr>
          <a:lstStyle/>
          <a:p>
            <a:r>
              <a:rPr lang="en-US" sz="1400" dirty="0" smtClean="0"/>
              <a:t>Jonathan M. Davidorf, M.D.</a:t>
            </a:r>
          </a:p>
          <a:p>
            <a:r>
              <a:rPr lang="en-US" sz="1400" dirty="0" smtClean="0"/>
              <a:t>Davidorf Eye Group</a:t>
            </a:r>
          </a:p>
          <a:p>
            <a:r>
              <a:rPr lang="en-US" sz="1400" dirty="0" smtClean="0"/>
              <a:t>Los Angeles, </a:t>
            </a:r>
            <a:r>
              <a:rPr lang="en-US" sz="1400" dirty="0" smtClean="0"/>
              <a:t>CA</a:t>
            </a:r>
          </a:p>
          <a:p>
            <a:endParaRPr lang="en-US" sz="1400" dirty="0" smtClean="0"/>
          </a:p>
          <a:p>
            <a:r>
              <a:rPr lang="en-US" sz="1400" dirty="0" smtClean="0"/>
              <a:t>ASCRS Annual Symposium</a:t>
            </a:r>
          </a:p>
          <a:p>
            <a:r>
              <a:rPr lang="en-US" sz="1400" dirty="0" smtClean="0"/>
              <a:t>San Diego, CA</a:t>
            </a:r>
          </a:p>
          <a:p>
            <a:r>
              <a:rPr lang="en-US" sz="1400" dirty="0" smtClean="0"/>
              <a:t>March</a:t>
            </a:r>
            <a:r>
              <a:rPr lang="en-US" sz="1400" dirty="0" smtClean="0"/>
              <a:t>, 2011</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lstStyle/>
          <a:p>
            <a:r>
              <a:rPr lang="en-US" dirty="0" smtClean="0"/>
              <a:t>PRK with </a:t>
            </a:r>
            <a:r>
              <a:rPr lang="en-US" dirty="0" err="1" smtClean="0"/>
              <a:t>EtOH</a:t>
            </a:r>
            <a:r>
              <a:rPr lang="en-US" dirty="0" smtClean="0"/>
              <a:t> epithelial debridement </a:t>
            </a:r>
          </a:p>
          <a:p>
            <a:r>
              <a:rPr lang="en-US" dirty="0" smtClean="0"/>
              <a:t>B&amp;L </a:t>
            </a:r>
            <a:r>
              <a:rPr lang="en-US" dirty="0" err="1" smtClean="0"/>
              <a:t>Technolas</a:t>
            </a:r>
            <a:r>
              <a:rPr lang="en-US" dirty="0" smtClean="0"/>
              <a:t> </a:t>
            </a:r>
            <a:r>
              <a:rPr lang="en-US" dirty="0" err="1" smtClean="0"/>
              <a:t>Excimer</a:t>
            </a:r>
            <a:r>
              <a:rPr lang="en-US" dirty="0" smtClean="0"/>
              <a:t> Laser (</a:t>
            </a:r>
            <a:r>
              <a:rPr lang="en-US" dirty="0" err="1" smtClean="0"/>
              <a:t>PlanoScan</a:t>
            </a:r>
            <a:r>
              <a:rPr lang="en-US" dirty="0" smtClean="0"/>
              <a:t> software)</a:t>
            </a:r>
          </a:p>
          <a:p>
            <a:r>
              <a:rPr lang="en-US" dirty="0" smtClean="0"/>
              <a:t>Post-laser 12 second application of </a:t>
            </a:r>
            <a:r>
              <a:rPr lang="en-US" dirty="0" smtClean="0"/>
              <a:t>0.02% </a:t>
            </a:r>
            <a:r>
              <a:rPr lang="en-US" dirty="0" err="1" smtClean="0"/>
              <a:t>mitomycin</a:t>
            </a:r>
            <a:r>
              <a:rPr lang="en-US" dirty="0" smtClean="0"/>
              <a:t> C</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Demographics</a:t>
            </a:r>
            <a:endParaRPr lang="en-US" dirty="0"/>
          </a:p>
        </p:txBody>
      </p:sp>
      <p:sp>
        <p:nvSpPr>
          <p:cNvPr id="3" name="Content Placeholder 2"/>
          <p:cNvSpPr>
            <a:spLocks noGrp="1"/>
          </p:cNvSpPr>
          <p:nvPr>
            <p:ph idx="1"/>
          </p:nvPr>
        </p:nvSpPr>
        <p:spPr/>
        <p:txBody>
          <a:bodyPr/>
          <a:lstStyle/>
          <a:p>
            <a:r>
              <a:rPr lang="en-US" dirty="0" smtClean="0"/>
              <a:t>16 eyes of 15 patients</a:t>
            </a:r>
          </a:p>
          <a:p>
            <a:r>
              <a:rPr lang="en-US" dirty="0" smtClean="0"/>
              <a:t>Mean follow-up 4.6 months (1 to 12 months)</a:t>
            </a:r>
          </a:p>
          <a:p>
            <a:r>
              <a:rPr lang="en-US" dirty="0" smtClean="0"/>
              <a:t>Mean preoperative manifest refraction spherical equivalent: </a:t>
            </a:r>
            <a:br>
              <a:rPr lang="en-US" dirty="0" smtClean="0"/>
            </a:br>
            <a:r>
              <a:rPr lang="en-US" dirty="0" smtClean="0"/>
              <a:t>-1.37 </a:t>
            </a:r>
            <a:r>
              <a:rPr lang="en-US" u="sng" dirty="0" smtClean="0"/>
              <a:t>+</a:t>
            </a:r>
            <a:r>
              <a:rPr lang="en-US" dirty="0" smtClean="0"/>
              <a:t> 0.69 D (-0.63 to -2.88 D)</a:t>
            </a:r>
          </a:p>
          <a:p>
            <a:r>
              <a:rPr lang="en-US" dirty="0" smtClean="0"/>
              <a:t>Mean preoperative refractive cylinder:</a:t>
            </a:r>
            <a:br>
              <a:rPr lang="en-US" dirty="0" smtClean="0"/>
            </a:br>
            <a:r>
              <a:rPr lang="en-US" dirty="0" smtClean="0"/>
              <a:t>-0.78 </a:t>
            </a:r>
            <a:r>
              <a:rPr lang="en-US" u="sng" dirty="0" smtClean="0"/>
              <a:t>+</a:t>
            </a:r>
            <a:r>
              <a:rPr lang="en-US" dirty="0" smtClean="0"/>
              <a:t> 0.55 D (-0.50 to -1.75 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4" name="Content Placeholder 3"/>
          <p:cNvGraphicFramePr>
            <a:graphicFrameLocks noGrp="1"/>
          </p:cNvGraphicFramePr>
          <p:nvPr>
            <p:ph idx="1"/>
          </p:nvPr>
        </p:nvGraphicFramePr>
        <p:xfrm>
          <a:off x="457200" y="2271693"/>
          <a:ext cx="8077200" cy="3976707"/>
        </p:xfrm>
        <a:graphic>
          <a:graphicData uri="http://schemas.openxmlformats.org/drawingml/2006/table">
            <a:tbl>
              <a:tblPr firstRow="1" bandRow="1">
                <a:tableStyleId>{5C22544A-7EE6-4342-B048-85BDC9FD1C3A}</a:tableStyleId>
              </a:tblPr>
              <a:tblGrid>
                <a:gridCol w="2692400"/>
                <a:gridCol w="2692400"/>
                <a:gridCol w="2692400"/>
              </a:tblGrid>
              <a:tr h="320973">
                <a:tc>
                  <a:txBody>
                    <a:bodyPr/>
                    <a:lstStyle/>
                    <a:p>
                      <a:endParaRPr lang="en-US" dirty="0"/>
                    </a:p>
                  </a:txBody>
                  <a:tcPr/>
                </a:tc>
                <a:tc>
                  <a:txBody>
                    <a:bodyPr/>
                    <a:lstStyle/>
                    <a:p>
                      <a:r>
                        <a:rPr lang="en-US" dirty="0" smtClean="0"/>
                        <a:t>MRSE</a:t>
                      </a:r>
                      <a:endParaRPr lang="en-US" dirty="0"/>
                    </a:p>
                  </a:txBody>
                  <a:tcPr/>
                </a:tc>
                <a:tc>
                  <a:txBody>
                    <a:bodyPr/>
                    <a:lstStyle/>
                    <a:p>
                      <a:r>
                        <a:rPr lang="en-US" dirty="0" smtClean="0"/>
                        <a:t>Cylinder</a:t>
                      </a:r>
                      <a:endParaRPr lang="en-US" dirty="0"/>
                    </a:p>
                  </a:txBody>
                  <a:tcPr/>
                </a:tc>
              </a:tr>
              <a:tr h="1203649">
                <a:tc>
                  <a:txBody>
                    <a:bodyPr/>
                    <a:lstStyle/>
                    <a:p>
                      <a:r>
                        <a:rPr lang="en-US" sz="2800" dirty="0" smtClean="0"/>
                        <a:t>Pre-op</a:t>
                      </a:r>
                      <a:endParaRPr lang="en-US" sz="2800" dirty="0"/>
                    </a:p>
                  </a:txBody>
                  <a:tcPr/>
                </a:tc>
                <a:tc>
                  <a:txBody>
                    <a:bodyPr/>
                    <a:lstStyle/>
                    <a:p>
                      <a:r>
                        <a:rPr lang="en-US" sz="2400" dirty="0" smtClean="0"/>
                        <a:t>-1.37 </a:t>
                      </a:r>
                      <a:r>
                        <a:rPr lang="en-US" sz="2400" u="sng" dirty="0" smtClean="0"/>
                        <a:t>+</a:t>
                      </a:r>
                      <a:r>
                        <a:rPr lang="en-US" sz="2400" dirty="0" smtClean="0"/>
                        <a:t> 0.69 D</a:t>
                      </a:r>
                      <a:br>
                        <a:rPr lang="en-US" sz="2400" dirty="0" smtClean="0"/>
                      </a:br>
                      <a:r>
                        <a:rPr lang="en-US" sz="2400" dirty="0" smtClean="0"/>
                        <a:t>(-0.63 to -2.88 D)</a:t>
                      </a:r>
                      <a:endParaRPr lang="en-US" sz="2400" dirty="0"/>
                    </a:p>
                  </a:txBody>
                  <a:tcPr/>
                </a:tc>
                <a:tc>
                  <a:txBody>
                    <a:bodyPr/>
                    <a:lstStyle/>
                    <a:p>
                      <a:r>
                        <a:rPr lang="en-US" sz="2400" dirty="0" smtClean="0"/>
                        <a:t>-0.78 </a:t>
                      </a:r>
                      <a:r>
                        <a:rPr lang="en-US" sz="2400" u="sng" dirty="0" smtClean="0"/>
                        <a:t>+</a:t>
                      </a:r>
                      <a:r>
                        <a:rPr lang="en-US" sz="2400" dirty="0" smtClean="0"/>
                        <a:t> 0.55 D</a:t>
                      </a:r>
                      <a:br>
                        <a:rPr lang="en-US" sz="2400" dirty="0" smtClean="0"/>
                      </a:br>
                      <a:r>
                        <a:rPr lang="en-US" sz="2400" dirty="0" smtClean="0"/>
                        <a:t>(-0.50 to -1.75 D)</a:t>
                      </a:r>
                      <a:endParaRPr lang="en-US" sz="2400" dirty="0"/>
                    </a:p>
                  </a:txBody>
                  <a:tcPr/>
                </a:tc>
              </a:tr>
              <a:tr h="1203649">
                <a:tc>
                  <a:txBody>
                    <a:bodyPr/>
                    <a:lstStyle/>
                    <a:p>
                      <a:r>
                        <a:rPr lang="en-US" sz="2800" dirty="0" smtClean="0"/>
                        <a:t>1 M</a:t>
                      </a:r>
                      <a:endParaRPr lang="en-US" sz="2800" dirty="0"/>
                    </a:p>
                  </a:txBody>
                  <a:tcPr/>
                </a:tc>
                <a:tc>
                  <a:txBody>
                    <a:bodyPr/>
                    <a:lstStyle/>
                    <a:p>
                      <a:r>
                        <a:rPr lang="en-US" sz="2400" dirty="0" smtClean="0"/>
                        <a:t>0.27 </a:t>
                      </a:r>
                      <a:r>
                        <a:rPr lang="en-US" sz="2400" u="sng" dirty="0" smtClean="0"/>
                        <a:t>+</a:t>
                      </a:r>
                      <a:r>
                        <a:rPr lang="en-US" sz="2400" dirty="0" smtClean="0"/>
                        <a:t> 0.33 D</a:t>
                      </a:r>
                      <a:br>
                        <a:rPr lang="en-US" sz="2400" dirty="0" smtClean="0"/>
                      </a:br>
                      <a:r>
                        <a:rPr lang="en-US" sz="2400" dirty="0" smtClean="0"/>
                        <a:t>(-0.13 to +0.75 D)</a:t>
                      </a:r>
                      <a:endParaRPr lang="en-US" sz="2400" dirty="0"/>
                    </a:p>
                  </a:txBody>
                  <a:tcPr/>
                </a:tc>
                <a:tc>
                  <a:txBody>
                    <a:bodyPr/>
                    <a:lstStyle/>
                    <a:p>
                      <a:r>
                        <a:rPr lang="en-US" sz="2400" dirty="0" smtClean="0"/>
                        <a:t>-0.47 </a:t>
                      </a:r>
                      <a:r>
                        <a:rPr lang="en-US" sz="2400" u="sng" dirty="0" smtClean="0"/>
                        <a:t>+</a:t>
                      </a:r>
                      <a:r>
                        <a:rPr lang="en-US" sz="2400" dirty="0" smtClean="0"/>
                        <a:t> 0.36</a:t>
                      </a:r>
                      <a:r>
                        <a:rPr lang="en-US" sz="2400" baseline="0" dirty="0" smtClean="0"/>
                        <a:t> D</a:t>
                      </a:r>
                      <a:br>
                        <a:rPr lang="en-US" sz="2400" baseline="0" dirty="0" smtClean="0"/>
                      </a:br>
                      <a:r>
                        <a:rPr lang="en-US" sz="2400" baseline="0" dirty="0" smtClean="0"/>
                        <a:t>(0 to -1.25 D)</a:t>
                      </a:r>
                      <a:endParaRPr lang="en-US" sz="2400" dirty="0"/>
                    </a:p>
                  </a:txBody>
                  <a:tcPr/>
                </a:tc>
              </a:tr>
              <a:tr h="1203649">
                <a:tc>
                  <a:txBody>
                    <a:bodyPr/>
                    <a:lstStyle/>
                    <a:p>
                      <a:r>
                        <a:rPr lang="en-US" sz="2800" dirty="0" smtClean="0"/>
                        <a:t>3 M</a:t>
                      </a:r>
                      <a:endParaRPr lang="en-US" sz="2800" dirty="0"/>
                    </a:p>
                  </a:txBody>
                  <a:tcPr/>
                </a:tc>
                <a:tc>
                  <a:txBody>
                    <a:bodyPr/>
                    <a:lstStyle/>
                    <a:p>
                      <a:r>
                        <a:rPr lang="en-US" sz="2400" dirty="0" smtClean="0"/>
                        <a:t>-0.17 </a:t>
                      </a:r>
                      <a:r>
                        <a:rPr lang="en-US" sz="2400" u="sng" dirty="0" smtClean="0"/>
                        <a:t>+</a:t>
                      </a:r>
                      <a:r>
                        <a:rPr lang="en-US" sz="2400" dirty="0" smtClean="0"/>
                        <a:t> 0.25 D</a:t>
                      </a:r>
                      <a:br>
                        <a:rPr lang="en-US" sz="2400" dirty="0" smtClean="0"/>
                      </a:br>
                      <a:r>
                        <a:rPr lang="en-US" sz="2400" dirty="0" smtClean="0"/>
                        <a:t>(-0.50 to</a:t>
                      </a:r>
                      <a:r>
                        <a:rPr lang="en-US" sz="2400" baseline="0" dirty="0" smtClean="0"/>
                        <a:t> +0.13 D)</a:t>
                      </a:r>
                      <a:endParaRPr lang="en-US" sz="2400" dirty="0"/>
                    </a:p>
                  </a:txBody>
                  <a:tcPr/>
                </a:tc>
                <a:tc>
                  <a:txBody>
                    <a:bodyPr/>
                    <a:lstStyle/>
                    <a:p>
                      <a:r>
                        <a:rPr lang="en-US" sz="2400" dirty="0" smtClean="0"/>
                        <a:t>-0.39 </a:t>
                      </a:r>
                      <a:r>
                        <a:rPr lang="en-US" sz="2400" u="sng" dirty="0" smtClean="0"/>
                        <a:t>+</a:t>
                      </a:r>
                      <a:r>
                        <a:rPr lang="en-US" sz="2400" dirty="0" smtClean="0"/>
                        <a:t> 0.32 D</a:t>
                      </a:r>
                      <a:br>
                        <a:rPr lang="en-US" sz="2400" dirty="0" smtClean="0"/>
                      </a:br>
                      <a:r>
                        <a:rPr lang="en-US" sz="2400" dirty="0" smtClean="0"/>
                        <a:t>(0 to -0.75 D)</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Uncorrected Visual Acuity at 1 Month</a:t>
            </a:r>
            <a:endParaRPr lang="en-US" dirty="0"/>
          </a:p>
        </p:txBody>
      </p:sp>
      <p:graphicFrame>
        <p:nvGraphicFramePr>
          <p:cNvPr id="4" name="Content Placeholder 3"/>
          <p:cNvGraphicFramePr>
            <a:graphicFrameLocks noGrp="1"/>
          </p:cNvGraphicFramePr>
          <p:nvPr>
            <p:ph idx="1"/>
          </p:nvPr>
        </p:nvGraphicFramePr>
        <p:xfrm>
          <a:off x="457200" y="2249488"/>
          <a:ext cx="8229600" cy="43243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Best Spectacle Corrected Vision</a:t>
            </a:r>
            <a:endParaRPr lang="en-US" dirty="0"/>
          </a:p>
        </p:txBody>
      </p:sp>
      <p:sp>
        <p:nvSpPr>
          <p:cNvPr id="3" name="Content Placeholder 2"/>
          <p:cNvSpPr>
            <a:spLocks noGrp="1"/>
          </p:cNvSpPr>
          <p:nvPr>
            <p:ph idx="1"/>
          </p:nvPr>
        </p:nvSpPr>
        <p:spPr/>
        <p:txBody>
          <a:bodyPr/>
          <a:lstStyle/>
          <a:p>
            <a:r>
              <a:rPr lang="en-US" dirty="0" smtClean="0"/>
              <a:t>All eyes 20/20 or better pre- and postoperatively</a:t>
            </a:r>
          </a:p>
          <a:p>
            <a:r>
              <a:rPr lang="en-US" dirty="0" smtClean="0"/>
              <a:t>No eyes lost or gained lines of BSCVA.</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Haze</a:t>
            </a:r>
            <a:endParaRPr lang="en-US" dirty="0"/>
          </a:p>
        </p:txBody>
      </p:sp>
      <p:sp>
        <p:nvSpPr>
          <p:cNvPr id="3" name="Content Placeholder 2"/>
          <p:cNvSpPr>
            <a:spLocks noGrp="1"/>
          </p:cNvSpPr>
          <p:nvPr>
            <p:ph idx="1"/>
          </p:nvPr>
        </p:nvSpPr>
        <p:spPr/>
        <p:txBody>
          <a:bodyPr/>
          <a:lstStyle/>
          <a:p>
            <a:r>
              <a:rPr lang="en-US" dirty="0" smtClean="0"/>
              <a:t>No eyes developed visually significant corneal haze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Predictability</a:t>
            </a:r>
            <a:endParaRPr lang="en-US" dirty="0"/>
          </a:p>
        </p:txBody>
      </p:sp>
      <p:graphicFrame>
        <p:nvGraphicFramePr>
          <p:cNvPr id="4" name="Chart 3"/>
          <p:cNvGraphicFramePr>
            <a:graphicFrameLocks/>
          </p:cNvGraphicFramePr>
          <p:nvPr/>
        </p:nvGraphicFramePr>
        <p:xfrm>
          <a:off x="990600" y="2362200"/>
          <a:ext cx="7162800" cy="36909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Predictability</a:t>
            </a:r>
            <a:endParaRPr lang="en-US" dirty="0"/>
          </a:p>
        </p:txBody>
      </p:sp>
      <p:sp>
        <p:nvSpPr>
          <p:cNvPr id="3" name="Content Placeholder 2"/>
          <p:cNvSpPr>
            <a:spLocks noGrp="1"/>
          </p:cNvSpPr>
          <p:nvPr>
            <p:ph idx="1"/>
          </p:nvPr>
        </p:nvSpPr>
        <p:spPr/>
        <p:txBody>
          <a:bodyPr/>
          <a:lstStyle/>
          <a:p>
            <a:r>
              <a:rPr lang="en-US" dirty="0" smtClean="0"/>
              <a:t>100% within 0.75D of target</a:t>
            </a:r>
          </a:p>
          <a:p>
            <a:r>
              <a:rPr lang="en-US" dirty="0" smtClean="0"/>
              <a:t>69% within 0.50D of target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57200" y="2380488"/>
            <a:ext cx="8229600" cy="4325112"/>
          </a:xfrm>
        </p:spPr>
        <p:txBody>
          <a:bodyPr>
            <a:noAutofit/>
          </a:bodyPr>
          <a:lstStyle/>
          <a:p>
            <a:pPr algn="just">
              <a:buNone/>
            </a:pPr>
            <a:r>
              <a:rPr lang="en-US" sz="1800" dirty="0" smtClean="0"/>
              <a:t>	</a:t>
            </a:r>
            <a:r>
              <a:rPr lang="en-US" sz="2000" dirty="0" smtClean="0"/>
              <a:t>While firm conclusions cannot be drawn from this small series of treated eyes, the data suggests that PRK for low myopia and astigmatism is a predictable and safe means for treating eyes with a remote history of myopic LASIK.  The refractive outcomes parallel the published data on myopic LASIK enhancements performed with flap re-lifting.</a:t>
            </a:r>
            <a:r>
              <a:rPr lang="en-US" sz="2000" baseline="30000" dirty="0" smtClean="0"/>
              <a:t>1,4 </a:t>
            </a:r>
            <a:r>
              <a:rPr lang="en-US" sz="2000" dirty="0" smtClean="0"/>
              <a:t> Concerns of poor predictability owing to variable epithelial thicknesses, and safety </a:t>
            </a:r>
            <a:r>
              <a:rPr lang="en-US" sz="2000" dirty="0" smtClean="0"/>
              <a:t>concerns, including the possibility of corneal haze or disruption of the prior LASIK flap</a:t>
            </a:r>
            <a:r>
              <a:rPr lang="en-US" sz="2000" dirty="0" smtClean="0"/>
              <a:t> did not manifest as problems in this current series of eyes.</a:t>
            </a:r>
            <a:endParaRPr lang="en-US" sz="1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57200" y="2228088"/>
            <a:ext cx="8229600" cy="2953512"/>
          </a:xfrm>
        </p:spPr>
        <p:txBody>
          <a:bodyPr>
            <a:noAutofit/>
          </a:bodyPr>
          <a:lstStyle/>
          <a:p>
            <a:pPr algn="just">
              <a:buNone/>
            </a:pPr>
            <a:r>
              <a:rPr lang="en-US" sz="1800" dirty="0" smtClean="0"/>
              <a:t>	</a:t>
            </a:r>
            <a:r>
              <a:rPr lang="en-US" sz="2000" dirty="0" smtClean="0"/>
              <a:t>Only one patient in this series had a bilateral treatment. Since this cohort comprised primarily patients with relatively low levels of refractive error, desiring treatment in only one eye, the patients would be expected to function reasonably well with the untreated eye while waiting for the treated eye to achieve good functional vision. </a:t>
            </a:r>
            <a:r>
              <a:rPr lang="en-US" sz="2000" dirty="0" smtClean="0"/>
              <a:t>With only one eye being treated, the recovery inconveniences of PRK are </a:t>
            </a:r>
            <a:r>
              <a:rPr lang="en-US" sz="2000" dirty="0" smtClean="0"/>
              <a:t>lessened compared </a:t>
            </a:r>
            <a:r>
              <a:rPr lang="en-US" sz="2000" dirty="0" smtClean="0"/>
              <a:t>to a bilateral </a:t>
            </a:r>
            <a:r>
              <a:rPr lang="en-US" sz="2000" dirty="0" smtClean="0"/>
              <a:t>simultaneous or bilateral sequential treatment. It is noteworthy that all of the treated eyes attained a good visual outcome by the one month visit.</a:t>
            </a:r>
            <a:endParaRPr lang="en-US" sz="1800" dirty="0" smtClean="0"/>
          </a:p>
          <a:p>
            <a:pPr>
              <a:buNone/>
            </a:pPr>
            <a:endParaRPr lang="en-US"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Interest Disclosure</a:t>
            </a:r>
            <a:endParaRPr lang="en-US" dirty="0"/>
          </a:p>
        </p:txBody>
      </p:sp>
      <p:sp>
        <p:nvSpPr>
          <p:cNvPr id="3" name="Content Placeholder 2"/>
          <p:cNvSpPr>
            <a:spLocks noGrp="1"/>
          </p:cNvSpPr>
          <p:nvPr>
            <p:ph idx="1"/>
          </p:nvPr>
        </p:nvSpPr>
        <p:spPr/>
        <p:txBody>
          <a:bodyPr/>
          <a:lstStyle/>
          <a:p>
            <a:pPr>
              <a:buNone/>
            </a:pPr>
            <a:r>
              <a:rPr lang="en-US" dirty="0" smtClean="0"/>
              <a:t>The author has no financial interest in any of the devices or techniques used in this study</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pPr>
              <a:buNone/>
            </a:pPr>
            <a:r>
              <a:rPr lang="en-US" dirty="0" smtClean="0"/>
              <a:t>	In light of the published data on the incidence of epithelial </a:t>
            </a:r>
            <a:r>
              <a:rPr lang="en-US" dirty="0" err="1" smtClean="0"/>
              <a:t>ingrowth</a:t>
            </a:r>
            <a:r>
              <a:rPr lang="en-US" dirty="0" smtClean="0"/>
              <a:t>, combined with our encouraging preliminary data, we are continuing to recommend PRK for prior LASIK patients considering enhancement if their initial last LASIK procedure was performed over three years previously.  Ultimately, longer term follow-up on a larger series of eyes is needed before firm guidelines and conclusions can be drawn.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2057400"/>
            <a:ext cx="8229600" cy="4525963"/>
          </a:xfrm>
        </p:spPr>
        <p:txBody>
          <a:bodyPr>
            <a:noAutofit/>
          </a:bodyPr>
          <a:lstStyle/>
          <a:p>
            <a:pPr>
              <a:buFont typeface="+mj-lt"/>
              <a:buAutoNum type="arabicPeriod"/>
            </a:pPr>
            <a:r>
              <a:rPr lang="en-US" sz="1400" dirty="0" smtClean="0"/>
              <a:t>Brahma A, McGhee CNJ, Craig JP, Brown AD, Weed KH, McGhee J, Brown R. </a:t>
            </a:r>
            <a:r>
              <a:rPr lang="en-US" sz="1400" dirty="0" smtClean="0"/>
              <a:t>Safety and predictability of laser in situ </a:t>
            </a:r>
            <a:r>
              <a:rPr lang="en-US" sz="1400" dirty="0" err="1" smtClean="0"/>
              <a:t>keratomileusis</a:t>
            </a:r>
            <a:r>
              <a:rPr lang="en-US" sz="1400" dirty="0" smtClean="0"/>
              <a:t> enhancement by flap </a:t>
            </a:r>
            <a:r>
              <a:rPr lang="en-US" sz="1400" dirty="0" err="1" smtClean="0"/>
              <a:t>reelevation</a:t>
            </a:r>
            <a:r>
              <a:rPr lang="en-US" sz="1400" dirty="0" smtClean="0"/>
              <a:t> in high </a:t>
            </a:r>
            <a:r>
              <a:rPr lang="en-US" sz="1400" dirty="0" smtClean="0"/>
              <a:t>myopia.  Journal </a:t>
            </a:r>
            <a:r>
              <a:rPr lang="en-US" sz="1400" dirty="0" smtClean="0"/>
              <a:t>of Cataract &amp; Refractive Surgery </a:t>
            </a:r>
            <a:r>
              <a:rPr lang="en-US" sz="1400" dirty="0" smtClean="0"/>
              <a:t>.  April </a:t>
            </a:r>
            <a:r>
              <a:rPr lang="en-US" sz="1400" dirty="0" smtClean="0"/>
              <a:t>2001 (Vol. 27, Issue 4, Pages 593-603</a:t>
            </a:r>
            <a:r>
              <a:rPr lang="en-US" sz="1400" dirty="0" smtClean="0"/>
              <a:t>)</a:t>
            </a:r>
          </a:p>
          <a:p>
            <a:pPr>
              <a:buFont typeface="+mj-lt"/>
              <a:buAutoNum type="arabicPeriod"/>
            </a:pPr>
            <a:r>
              <a:rPr lang="en-US" sz="1400" dirty="0" smtClean="0"/>
              <a:t>Caster A, </a:t>
            </a:r>
            <a:r>
              <a:rPr lang="en-US" sz="1400" dirty="0" err="1" smtClean="0"/>
              <a:t>Friess</a:t>
            </a:r>
            <a:r>
              <a:rPr lang="en-US" sz="1400" dirty="0" smtClean="0"/>
              <a:t> DW, </a:t>
            </a:r>
            <a:r>
              <a:rPr lang="en-US" sz="1400" dirty="0" err="1" smtClean="0"/>
              <a:t>Schwendeman</a:t>
            </a:r>
            <a:r>
              <a:rPr lang="en-US" sz="1400" dirty="0" smtClean="0"/>
              <a:t> FJ. </a:t>
            </a:r>
            <a:r>
              <a:rPr lang="en-US" sz="1400" dirty="0" smtClean="0"/>
              <a:t>Incidence of epithelial </a:t>
            </a:r>
            <a:r>
              <a:rPr lang="en-US" sz="1400" dirty="0" err="1" smtClean="0"/>
              <a:t>ingrowth</a:t>
            </a:r>
            <a:r>
              <a:rPr lang="en-US" sz="1400" dirty="0" smtClean="0"/>
              <a:t> in primary and retreatment laser in situ </a:t>
            </a:r>
            <a:r>
              <a:rPr lang="en-US" sz="1400" dirty="0" err="1" smtClean="0"/>
              <a:t>keratomileusis</a:t>
            </a:r>
            <a:r>
              <a:rPr lang="en-US" sz="1400" dirty="0" smtClean="0"/>
              <a:t>.  Journal </a:t>
            </a:r>
            <a:r>
              <a:rPr lang="en-US" sz="1400" dirty="0" smtClean="0"/>
              <a:t>of Cataract &amp; Refractive </a:t>
            </a:r>
            <a:r>
              <a:rPr lang="en-US" sz="1400" dirty="0" smtClean="0"/>
              <a:t>Surgery.  January </a:t>
            </a:r>
            <a:r>
              <a:rPr lang="en-US" sz="1400" dirty="0" smtClean="0"/>
              <a:t>2010 (Vol. 36, Issue 1, Pages 97-101</a:t>
            </a:r>
            <a:r>
              <a:rPr lang="en-US" sz="1400" dirty="0" smtClean="0"/>
              <a:t>)</a:t>
            </a:r>
          </a:p>
          <a:p>
            <a:pPr>
              <a:buFont typeface="+mj-lt"/>
              <a:buAutoNum type="arabicPeriod"/>
            </a:pPr>
            <a:r>
              <a:rPr lang="en-US" sz="1400" dirty="0" err="1" smtClean="0"/>
              <a:t>Hyunseok</a:t>
            </a:r>
            <a:r>
              <a:rPr lang="en-US" sz="1400" dirty="0" smtClean="0"/>
              <a:t> </a:t>
            </a:r>
            <a:r>
              <a:rPr lang="en-US" sz="1400" dirty="0" err="1" smtClean="0"/>
              <a:t>Ahn</a:t>
            </a:r>
            <a:r>
              <a:rPr lang="en-US" sz="1400" dirty="0" smtClean="0"/>
              <a:t> H, </a:t>
            </a:r>
            <a:r>
              <a:rPr lang="en-US" sz="1400" dirty="0" smtClean="0"/>
              <a:t>Jin-Kook </a:t>
            </a:r>
            <a:r>
              <a:rPr lang="en-US" sz="1400" dirty="0" smtClean="0"/>
              <a:t>Kim, </a:t>
            </a:r>
            <a:r>
              <a:rPr lang="en-US" sz="1400" dirty="0" smtClean="0"/>
              <a:t>Chang Kook Kim, </a:t>
            </a:r>
            <a:r>
              <a:rPr lang="en-US" sz="1400" dirty="0" err="1" smtClean="0"/>
              <a:t>Gyu</a:t>
            </a:r>
            <a:r>
              <a:rPr lang="en-US" sz="1400" dirty="0" smtClean="0"/>
              <a:t> </a:t>
            </a:r>
            <a:r>
              <a:rPr lang="en-US" sz="1400" dirty="0" err="1" smtClean="0"/>
              <a:t>Heon</a:t>
            </a:r>
            <a:r>
              <a:rPr lang="en-US" sz="1400" dirty="0" smtClean="0"/>
              <a:t> Han, </a:t>
            </a:r>
            <a:r>
              <a:rPr lang="en-US" sz="1400" dirty="0" err="1" smtClean="0"/>
              <a:t>Kyoung</a:t>
            </a:r>
            <a:r>
              <a:rPr lang="en-US" sz="1400" dirty="0" smtClean="0"/>
              <a:t> </a:t>
            </a:r>
            <a:r>
              <a:rPr lang="en-US" sz="1400" dirty="0" err="1" smtClean="0"/>
              <a:t>Yul</a:t>
            </a:r>
            <a:r>
              <a:rPr lang="en-US" sz="1400" dirty="0" smtClean="0"/>
              <a:t> </a:t>
            </a:r>
            <a:r>
              <a:rPr lang="en-US" sz="1400" dirty="0" err="1" smtClean="0"/>
              <a:t>Seo</a:t>
            </a:r>
            <a:r>
              <a:rPr lang="en-US" sz="1400" dirty="0" smtClean="0"/>
              <a:t>, </a:t>
            </a:r>
            <a:r>
              <a:rPr lang="en-US" sz="1400" dirty="0" err="1" smtClean="0"/>
              <a:t>Eung</a:t>
            </a:r>
            <a:r>
              <a:rPr lang="en-US" sz="1400" dirty="0" smtClean="0"/>
              <a:t> </a:t>
            </a:r>
            <a:r>
              <a:rPr lang="en-US" sz="1400" dirty="0" err="1" smtClean="0"/>
              <a:t>Kweon</a:t>
            </a:r>
            <a:r>
              <a:rPr lang="en-US" sz="1400" dirty="0" smtClean="0"/>
              <a:t> Kim, Tae-</a:t>
            </a:r>
            <a:r>
              <a:rPr lang="en-US" sz="1400" dirty="0" err="1" smtClean="0"/>
              <a:t>im</a:t>
            </a:r>
            <a:r>
              <a:rPr lang="en-US" sz="1400" dirty="0" smtClean="0"/>
              <a:t> </a:t>
            </a:r>
            <a:r>
              <a:rPr lang="en-US" sz="1400" dirty="0" smtClean="0"/>
              <a:t>Kim. </a:t>
            </a:r>
            <a:r>
              <a:rPr lang="en-US" sz="1400" dirty="0" smtClean="0"/>
              <a:t>Comparison of laser in situ </a:t>
            </a:r>
            <a:r>
              <a:rPr lang="en-US" sz="1400" dirty="0" err="1" smtClean="0"/>
              <a:t>keratomileusis</a:t>
            </a:r>
            <a:r>
              <a:rPr lang="en-US" sz="1400" dirty="0" smtClean="0"/>
              <a:t> flaps created by 3 </a:t>
            </a:r>
            <a:r>
              <a:rPr lang="en-US" sz="1400" dirty="0" err="1" smtClean="0"/>
              <a:t>femtosecond</a:t>
            </a:r>
            <a:r>
              <a:rPr lang="en-US" sz="1400" dirty="0" smtClean="0"/>
              <a:t> lasers and a </a:t>
            </a:r>
            <a:r>
              <a:rPr lang="en-US" sz="1400" dirty="0" err="1" smtClean="0"/>
              <a:t>microkeratome</a:t>
            </a:r>
            <a:r>
              <a:rPr lang="en-US" sz="1400" dirty="0" smtClean="0"/>
              <a:t>.  Journal </a:t>
            </a:r>
            <a:r>
              <a:rPr lang="en-US" sz="1400" dirty="0" smtClean="0"/>
              <a:t>of Cataract &amp; Refractive </a:t>
            </a:r>
            <a:r>
              <a:rPr lang="en-US" sz="1400" dirty="0" smtClean="0"/>
              <a:t>Surgery.  February </a:t>
            </a:r>
            <a:r>
              <a:rPr lang="en-US" sz="1400" dirty="0" smtClean="0"/>
              <a:t>2011 (Vol. 37, Issue 2, Pages 349-357</a:t>
            </a:r>
            <a:r>
              <a:rPr lang="en-US" sz="1400" dirty="0" smtClean="0"/>
              <a:t>)</a:t>
            </a:r>
          </a:p>
          <a:p>
            <a:pPr>
              <a:buFont typeface="+mj-lt"/>
              <a:buAutoNum type="arabicPeriod"/>
            </a:pPr>
            <a:r>
              <a:rPr lang="en-US" sz="1400" dirty="0" err="1" smtClean="0"/>
              <a:t>Rubinfeld</a:t>
            </a:r>
            <a:r>
              <a:rPr lang="en-US" sz="1400" dirty="0" smtClean="0"/>
              <a:t> </a:t>
            </a:r>
            <a:r>
              <a:rPr lang="en-US" sz="1400" dirty="0" smtClean="0"/>
              <a:t>RS , </a:t>
            </a:r>
            <a:r>
              <a:rPr lang="en-US" sz="1400" dirty="0" err="1" smtClean="0"/>
              <a:t>Hardten</a:t>
            </a:r>
            <a:r>
              <a:rPr lang="en-US" sz="1400" dirty="0" smtClean="0"/>
              <a:t> DR, </a:t>
            </a:r>
            <a:r>
              <a:rPr lang="en-US" sz="1400" dirty="0" err="1" smtClean="0"/>
              <a:t>Donnenfeld</a:t>
            </a:r>
            <a:r>
              <a:rPr lang="en-US" sz="1400" dirty="0" smtClean="0"/>
              <a:t> EO, </a:t>
            </a:r>
            <a:r>
              <a:rPr lang="en-US" sz="1400" dirty="0" err="1" smtClean="0"/>
              <a:t>SteinRM</a:t>
            </a:r>
            <a:r>
              <a:rPr lang="en-US" sz="1400" dirty="0" smtClean="0"/>
              <a:t>, Koch DD, Speaker MG, </a:t>
            </a:r>
            <a:r>
              <a:rPr lang="en-US" sz="1400" dirty="0" err="1" smtClean="0"/>
              <a:t>Frucht-Pery</a:t>
            </a:r>
            <a:r>
              <a:rPr lang="en-US" sz="1400" dirty="0" smtClean="0"/>
              <a:t>,  </a:t>
            </a:r>
            <a:r>
              <a:rPr lang="en-US" sz="1400" dirty="0" err="1" smtClean="0"/>
              <a:t>Kameen</a:t>
            </a:r>
            <a:r>
              <a:rPr lang="en-US" sz="1400" dirty="0" smtClean="0"/>
              <a:t> JA, </a:t>
            </a:r>
            <a:r>
              <a:rPr lang="en-US" sz="1400" dirty="0" err="1" smtClean="0"/>
              <a:t>Negvesky</a:t>
            </a:r>
            <a:r>
              <a:rPr lang="en-US" sz="1400" dirty="0" smtClean="0"/>
              <a:t> GJ. To lift or </a:t>
            </a:r>
            <a:r>
              <a:rPr lang="en-US" sz="1400" dirty="0" err="1" smtClean="0"/>
              <a:t>recut</a:t>
            </a:r>
            <a:r>
              <a:rPr lang="en-US" sz="1400" dirty="0" smtClean="0"/>
              <a:t>: Changing trends in LASIK enhancement .  Journal of Cataract &amp; Refractive Surgery .  December 2003 (Vol. 29, Issue 12, Pages 2306-2317</a:t>
            </a:r>
            <a:r>
              <a:rPr lang="en-US" sz="1400" dirty="0" smtClean="0"/>
              <a:t>)</a:t>
            </a:r>
          </a:p>
          <a:p>
            <a:pPr>
              <a:buFont typeface="+mj-lt"/>
              <a:buAutoNum type="arabicPeriod"/>
            </a:pPr>
            <a:r>
              <a:rPr lang="en-US" sz="1400" dirty="0" err="1" smtClean="0"/>
              <a:t>Waring</a:t>
            </a:r>
            <a:r>
              <a:rPr lang="en-US" sz="1400" dirty="0" smtClean="0"/>
              <a:t> , GO.; Durrie, DS.; Stahl, JE.; </a:t>
            </a:r>
            <a:r>
              <a:rPr lang="en-US" sz="1400" dirty="0" err="1" smtClean="0"/>
              <a:t>Schwendeman</a:t>
            </a:r>
            <a:r>
              <a:rPr lang="en-US" sz="1400" dirty="0" smtClean="0"/>
              <a:t>, FJ. Natural History of Epithelial </a:t>
            </a:r>
            <a:r>
              <a:rPr lang="en-US" sz="1400" dirty="0" err="1" smtClean="0"/>
              <a:t>Ingrowth</a:t>
            </a:r>
            <a:r>
              <a:rPr lang="en-US" sz="1400" dirty="0" smtClean="0"/>
              <a:t> After Lift Flap Enhancement Procedures for LASIK: Prospective Single-Center Evaluation.  Abstract number 413055 presented at the American Society of Cataract and Refractive Surgery Annual Symposium, 2008</a:t>
            </a:r>
            <a:r>
              <a:rPr lang="en-US" sz="1400" dirty="0" smtClean="0"/>
              <a:t>.</a:t>
            </a:r>
          </a:p>
          <a:p>
            <a:pPr>
              <a:buFont typeface="+mj-lt"/>
              <a:buAutoNum type="arabicPeriod"/>
            </a:pPr>
            <a:r>
              <a:rPr lang="en-US" sz="1400" dirty="0" smtClean="0"/>
              <a:t>Liu A, </a:t>
            </a:r>
            <a:r>
              <a:rPr lang="en-US" sz="1400" dirty="0" err="1" smtClean="0"/>
              <a:t>Manche</a:t>
            </a:r>
            <a:r>
              <a:rPr lang="en-US" sz="1400" dirty="0" smtClean="0"/>
              <a:t> EE. Visually significant haze after retreatment with photorefractive keratectomy with </a:t>
            </a:r>
            <a:r>
              <a:rPr lang="en-US" sz="1400" dirty="0" err="1" smtClean="0"/>
              <a:t>mitomycin</a:t>
            </a:r>
            <a:r>
              <a:rPr lang="en-US" sz="1400" dirty="0" smtClean="0"/>
              <a:t>-C following laser in situ </a:t>
            </a:r>
            <a:r>
              <a:rPr lang="en-US" sz="1400" dirty="0" err="1" smtClean="0"/>
              <a:t>keratomileusis</a:t>
            </a:r>
            <a:r>
              <a:rPr lang="en-US" sz="1400" dirty="0" smtClean="0"/>
              <a:t> .  Journal of Cataract &amp; Refractive Surgery .  September 2010 (Vol. 36, Issue 9, Pages 1599-1601</a:t>
            </a:r>
            <a:r>
              <a:rPr lang="en-US" sz="1400" dirty="0" smtClean="0"/>
              <a:t>)</a:t>
            </a:r>
            <a:endParaRPr lang="en-US" sz="1400" dirty="0" smtClean="0"/>
          </a:p>
          <a:p>
            <a:pPr>
              <a:buFont typeface="+mj-lt"/>
              <a:buAutoNum type="arabicPeriod"/>
            </a:pPr>
            <a:endParaRPr 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p:txBody>
          <a:bodyPr/>
          <a:lstStyle/>
          <a:p>
            <a:r>
              <a:rPr lang="en-US" dirty="0"/>
              <a:t>To study the predictability and safety of myopic PRK in eyes previously treated with myopic LASIK.</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pPr>
              <a:buNone/>
            </a:pPr>
            <a:r>
              <a:rPr lang="en-US" dirty="0" smtClean="0"/>
              <a:t>Three main options for performing laser vision enhancements following myopic </a:t>
            </a:r>
            <a:r>
              <a:rPr lang="en-US" dirty="0" err="1" smtClean="0"/>
              <a:t>lasik</a:t>
            </a:r>
            <a:endParaRPr lang="en-US" dirty="0" smtClean="0"/>
          </a:p>
          <a:p>
            <a:pPr marL="514350" indent="-514350">
              <a:buFont typeface="+mj-lt"/>
              <a:buAutoNum type="arabicPeriod"/>
            </a:pPr>
            <a:r>
              <a:rPr lang="en-US" dirty="0" smtClean="0"/>
              <a:t>Flap re-lift</a:t>
            </a:r>
          </a:p>
          <a:p>
            <a:pPr marL="514350" indent="-514350">
              <a:buFont typeface="+mj-lt"/>
              <a:buAutoNum type="arabicPeriod"/>
            </a:pPr>
            <a:r>
              <a:rPr lang="en-US" dirty="0" smtClean="0"/>
              <a:t>flap re-cut</a:t>
            </a:r>
          </a:p>
          <a:p>
            <a:pPr marL="514350" indent="-514350">
              <a:buFont typeface="+mj-lt"/>
              <a:buAutoNum type="arabicPeriod"/>
            </a:pPr>
            <a:r>
              <a:rPr lang="en-US" dirty="0" smtClean="0"/>
              <a:t>PRK</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for LASIK Enhancements</a:t>
            </a:r>
            <a:endParaRPr lang="en-US" dirty="0"/>
          </a:p>
        </p:txBody>
      </p:sp>
      <p:graphicFrame>
        <p:nvGraphicFramePr>
          <p:cNvPr id="4" name="Content Placeholder 3"/>
          <p:cNvGraphicFramePr>
            <a:graphicFrameLocks noGrp="1"/>
          </p:cNvGraphicFramePr>
          <p:nvPr>
            <p:ph idx="1"/>
          </p:nvPr>
        </p:nvGraphicFramePr>
        <p:xfrm>
          <a:off x="457200" y="2249488"/>
          <a:ext cx="8229600" cy="39370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en-US" dirty="0"/>
                    </a:p>
                  </a:txBody>
                  <a:tcPr/>
                </a:tc>
                <a:tc>
                  <a:txBody>
                    <a:bodyPr/>
                    <a:lstStyle/>
                    <a:p>
                      <a:r>
                        <a:rPr lang="en-US" dirty="0" smtClean="0"/>
                        <a:t>Benefits</a:t>
                      </a:r>
                      <a:endParaRPr lang="en-US" dirty="0"/>
                    </a:p>
                  </a:txBody>
                  <a:tcPr/>
                </a:tc>
                <a:tc>
                  <a:txBody>
                    <a:bodyPr/>
                    <a:lstStyle/>
                    <a:p>
                      <a:r>
                        <a:rPr lang="en-US" dirty="0" smtClean="0"/>
                        <a:t>Concerns</a:t>
                      </a:r>
                      <a:endParaRPr lang="en-US" dirty="0"/>
                    </a:p>
                  </a:txBody>
                  <a:tcPr/>
                </a:tc>
              </a:tr>
              <a:tr h="370840">
                <a:tc>
                  <a:txBody>
                    <a:bodyPr/>
                    <a:lstStyle/>
                    <a:p>
                      <a:r>
                        <a:rPr lang="en-US" dirty="0" smtClean="0"/>
                        <a:t>Flap Re-Cut</a:t>
                      </a:r>
                      <a:endParaRPr lang="en-US" dirty="0"/>
                    </a:p>
                  </a:txBody>
                  <a:tcPr/>
                </a:tc>
                <a:tc>
                  <a:txBody>
                    <a:bodyPr/>
                    <a:lstStyle/>
                    <a:p>
                      <a:r>
                        <a:rPr lang="en-US" dirty="0" smtClean="0"/>
                        <a:t>Quick recovery; accurate</a:t>
                      </a:r>
                      <a:endParaRPr lang="en-US" dirty="0"/>
                    </a:p>
                  </a:txBody>
                  <a:tcPr/>
                </a:tc>
                <a:tc>
                  <a:txBody>
                    <a:bodyPr/>
                    <a:lstStyle/>
                    <a:p>
                      <a:r>
                        <a:rPr lang="en-US" dirty="0" smtClean="0"/>
                        <a:t>Flap complications; difficult</a:t>
                      </a:r>
                      <a:r>
                        <a:rPr lang="en-US" baseline="0" dirty="0" smtClean="0"/>
                        <a:t> with </a:t>
                      </a:r>
                      <a:r>
                        <a:rPr lang="en-US" baseline="0" dirty="0" err="1" smtClean="0"/>
                        <a:t>intralase</a:t>
                      </a:r>
                      <a:endParaRPr lang="en-US" dirty="0"/>
                    </a:p>
                  </a:txBody>
                  <a:tcPr/>
                </a:tc>
              </a:tr>
              <a:tr h="370840">
                <a:tc>
                  <a:txBody>
                    <a:bodyPr/>
                    <a:lstStyle/>
                    <a:p>
                      <a:r>
                        <a:rPr lang="en-US" dirty="0" smtClean="0"/>
                        <a:t>Flap Re-Lift</a:t>
                      </a:r>
                      <a:endParaRPr lang="en-US" dirty="0"/>
                    </a:p>
                  </a:txBody>
                  <a:tcPr/>
                </a:tc>
                <a:tc>
                  <a:txBody>
                    <a:bodyPr/>
                    <a:lstStyle/>
                    <a:p>
                      <a:r>
                        <a:rPr lang="en-US" dirty="0" smtClean="0"/>
                        <a:t>Quick recovery; accurate</a:t>
                      </a:r>
                      <a:endParaRPr lang="en-US" dirty="0"/>
                    </a:p>
                  </a:txBody>
                  <a:tcPr/>
                </a:tc>
                <a:tc>
                  <a:txBody>
                    <a:bodyPr/>
                    <a:lstStyle/>
                    <a:p>
                      <a:r>
                        <a:rPr lang="en-US" dirty="0" smtClean="0"/>
                        <a:t>Flap</a:t>
                      </a:r>
                      <a:r>
                        <a:rPr lang="en-US" baseline="0" dirty="0" smtClean="0"/>
                        <a:t> depth/dimensions (particularly if initial treatment performed elsewhere); epithelial </a:t>
                      </a:r>
                      <a:r>
                        <a:rPr lang="en-US" baseline="0" dirty="0" err="1" smtClean="0"/>
                        <a:t>ingrowth</a:t>
                      </a:r>
                      <a:r>
                        <a:rPr lang="en-US" baseline="0" dirty="0" smtClean="0"/>
                        <a:t> (reports that incidence higher if initial treatment 3+ years prior</a:t>
                      </a:r>
                      <a:r>
                        <a:rPr lang="en-US" baseline="30000" dirty="0" smtClean="0"/>
                        <a:t>1</a:t>
                      </a:r>
                      <a:r>
                        <a:rPr lang="en-US" baseline="0" dirty="0" smtClean="0"/>
                        <a:t>) </a:t>
                      </a:r>
                      <a:endParaRPr lang="en-US" dirty="0"/>
                    </a:p>
                  </a:txBody>
                  <a:tcPr/>
                </a:tc>
              </a:tr>
              <a:tr h="370840">
                <a:tc>
                  <a:txBody>
                    <a:bodyPr/>
                    <a:lstStyle/>
                    <a:p>
                      <a:r>
                        <a:rPr lang="en-US" dirty="0" smtClean="0"/>
                        <a:t>PRK</a:t>
                      </a:r>
                      <a:endParaRPr lang="en-US" dirty="0"/>
                    </a:p>
                  </a:txBody>
                  <a:tcPr/>
                </a:tc>
                <a:tc>
                  <a:txBody>
                    <a:bodyPr/>
                    <a:lstStyle/>
                    <a:p>
                      <a:r>
                        <a:rPr lang="en-US" dirty="0" smtClean="0"/>
                        <a:t>Size</a:t>
                      </a:r>
                      <a:r>
                        <a:rPr lang="en-US" baseline="0" dirty="0" smtClean="0"/>
                        <a:t>/depth of initial flap irrelevant</a:t>
                      </a:r>
                      <a:endParaRPr lang="en-US" dirty="0"/>
                    </a:p>
                  </a:txBody>
                  <a:tcPr/>
                </a:tc>
                <a:tc>
                  <a:txBody>
                    <a:bodyPr/>
                    <a:lstStyle/>
                    <a:p>
                      <a:r>
                        <a:rPr lang="en-US" dirty="0" smtClean="0"/>
                        <a:t>predictability;</a:t>
                      </a:r>
                      <a:r>
                        <a:rPr lang="en-US" baseline="0" dirty="0" smtClean="0"/>
                        <a:t> haze; recovery</a:t>
                      </a:r>
                      <a:endParaRPr lang="en-US"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Concerns About Epithelial </a:t>
            </a:r>
            <a:r>
              <a:rPr lang="en-US" dirty="0" err="1" smtClean="0"/>
              <a:t>Ingrowth</a:t>
            </a:r>
            <a:endParaRPr lang="en-US" dirty="0"/>
          </a:p>
        </p:txBody>
      </p:sp>
      <p:sp>
        <p:nvSpPr>
          <p:cNvPr id="3" name="Content Placeholder 2"/>
          <p:cNvSpPr>
            <a:spLocks noGrp="1"/>
          </p:cNvSpPr>
          <p:nvPr>
            <p:ph idx="1"/>
          </p:nvPr>
        </p:nvSpPr>
        <p:spPr/>
        <p:txBody>
          <a:bodyPr>
            <a:normAutofit lnSpcReduction="10000"/>
          </a:bodyPr>
          <a:lstStyle/>
          <a:p>
            <a:pPr algn="just">
              <a:buNone/>
            </a:pPr>
            <a:r>
              <a:rPr lang="en-US" sz="2000" dirty="0" smtClean="0"/>
              <a:t>	</a:t>
            </a:r>
            <a:r>
              <a:rPr lang="en-US" sz="2000" dirty="0" smtClean="0"/>
              <a:t>The reported </a:t>
            </a:r>
            <a:r>
              <a:rPr lang="en-US" sz="2000" dirty="0" smtClean="0"/>
              <a:t>incidence </a:t>
            </a:r>
            <a:r>
              <a:rPr lang="en-US" sz="2000" dirty="0" smtClean="0"/>
              <a:t>of epithelial </a:t>
            </a:r>
            <a:r>
              <a:rPr lang="en-US" sz="2000" dirty="0" err="1" smtClean="0"/>
              <a:t>ingrowth</a:t>
            </a:r>
            <a:r>
              <a:rPr lang="en-US" sz="2000" dirty="0" smtClean="0"/>
              <a:t> ranges </a:t>
            </a:r>
            <a:r>
              <a:rPr lang="en-US" sz="2000" dirty="0" smtClean="0"/>
              <a:t>significantly in the </a:t>
            </a:r>
            <a:r>
              <a:rPr lang="en-US" sz="2000" dirty="0" smtClean="0"/>
              <a:t>literature</a:t>
            </a:r>
            <a:r>
              <a:rPr lang="en-US" sz="2000" baseline="30000" dirty="0" smtClean="0"/>
              <a:t>1-5</a:t>
            </a:r>
            <a:r>
              <a:rPr lang="en-US" sz="2000" dirty="0" smtClean="0"/>
              <a:t>.  </a:t>
            </a:r>
            <a:r>
              <a:rPr lang="en-US" sz="2000" dirty="0" smtClean="0"/>
              <a:t>Some authors have reported that there is a lower incidence of epithelial </a:t>
            </a:r>
            <a:r>
              <a:rPr lang="en-US" sz="2000" dirty="0" err="1" smtClean="0"/>
              <a:t>ingrowth</a:t>
            </a:r>
            <a:r>
              <a:rPr lang="en-US" sz="2000" dirty="0" smtClean="0"/>
              <a:t> in </a:t>
            </a:r>
            <a:r>
              <a:rPr lang="en-US" sz="2000" dirty="0" err="1" smtClean="0"/>
              <a:t>femtosecond</a:t>
            </a:r>
            <a:r>
              <a:rPr lang="en-US" sz="2000" dirty="0" smtClean="0"/>
              <a:t> laser created flaps compared to </a:t>
            </a:r>
            <a:r>
              <a:rPr lang="en-US" sz="2000" dirty="0" err="1" smtClean="0"/>
              <a:t>microkeratome</a:t>
            </a:r>
            <a:r>
              <a:rPr lang="en-US" sz="2000" dirty="0" smtClean="0"/>
              <a:t> created </a:t>
            </a:r>
            <a:r>
              <a:rPr lang="en-US" sz="2000" dirty="0" smtClean="0"/>
              <a:t>flaps</a:t>
            </a:r>
            <a:r>
              <a:rPr lang="en-US" sz="2000" baseline="30000" dirty="0" smtClean="0"/>
              <a:t>3</a:t>
            </a:r>
            <a:r>
              <a:rPr lang="en-US" sz="2000" dirty="0" smtClean="0"/>
              <a:t>.  </a:t>
            </a:r>
            <a:r>
              <a:rPr lang="en-US" sz="2000" dirty="0" smtClean="0"/>
              <a:t>At a minimum, patients with epithelial </a:t>
            </a:r>
            <a:r>
              <a:rPr lang="en-US" sz="2000" dirty="0" err="1" smtClean="0"/>
              <a:t>ingrowth</a:t>
            </a:r>
            <a:r>
              <a:rPr lang="en-US" sz="2000" dirty="0" smtClean="0"/>
              <a:t> need to be followed more closely (to identify progression) than non-epithelial </a:t>
            </a:r>
            <a:r>
              <a:rPr lang="en-US" sz="2000" dirty="0" err="1" smtClean="0"/>
              <a:t>ingrowth</a:t>
            </a:r>
            <a:r>
              <a:rPr lang="en-US" sz="2000" dirty="0" smtClean="0"/>
              <a:t> patients.  The extra visits alone can become an inconvenience and source of concern for patients (even in the cases in which the epithelial </a:t>
            </a:r>
            <a:r>
              <a:rPr lang="en-US" sz="2000" dirty="0" err="1" smtClean="0"/>
              <a:t>ingrowth</a:t>
            </a:r>
            <a:r>
              <a:rPr lang="en-US" sz="2000" dirty="0" smtClean="0"/>
              <a:t> does not require intervention).  If the epithelial </a:t>
            </a:r>
            <a:r>
              <a:rPr lang="en-US" sz="2000" dirty="0" err="1" smtClean="0"/>
              <a:t>ingrowth</a:t>
            </a:r>
            <a:r>
              <a:rPr lang="en-US" sz="2000" dirty="0" smtClean="0"/>
              <a:t> becomes significant (progression, visually significant, foreign body sensation), it must be treated, constituting additional, from the patient’s perspective, unanticipated </a:t>
            </a:r>
            <a:r>
              <a:rPr lang="en-US" sz="2000" dirty="0" smtClean="0"/>
              <a:t>inconvenience: office visits, procedures, risks.</a:t>
            </a:r>
          </a:p>
          <a:p>
            <a:pPr algn="just">
              <a:buNone/>
            </a:pPr>
            <a:endParaRPr lang="en-US" sz="2000" dirty="0"/>
          </a:p>
          <a:p>
            <a:pPr algn="just">
              <a:buNone/>
            </a:pPr>
            <a:r>
              <a:rPr lang="en-US" sz="2000" dirty="0" smtClean="0"/>
              <a:t>	</a:t>
            </a:r>
            <a:endParaRPr lang="en-US" sz="2000" dirty="0" smtClean="0"/>
          </a:p>
          <a:p>
            <a:pPr algn="just">
              <a:buNone/>
            </a:pPr>
            <a:endParaRPr lang="en-US" sz="2000" dirty="0" smtClean="0"/>
          </a:p>
          <a:p>
            <a:pPr algn="just">
              <a:buNone/>
            </a:pP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Concerns About Epithelial </a:t>
            </a:r>
            <a:r>
              <a:rPr lang="en-US" dirty="0" err="1" smtClean="0"/>
              <a:t>Ingrowth</a:t>
            </a:r>
            <a:endParaRPr lang="en-US" dirty="0"/>
          </a:p>
        </p:txBody>
      </p:sp>
      <p:sp>
        <p:nvSpPr>
          <p:cNvPr id="3" name="Content Placeholder 2"/>
          <p:cNvSpPr>
            <a:spLocks noGrp="1"/>
          </p:cNvSpPr>
          <p:nvPr>
            <p:ph idx="1"/>
          </p:nvPr>
        </p:nvSpPr>
        <p:spPr/>
        <p:txBody>
          <a:bodyPr>
            <a:noAutofit/>
          </a:bodyPr>
          <a:lstStyle/>
          <a:p>
            <a:pPr algn="just">
              <a:buNone/>
            </a:pPr>
            <a:r>
              <a:rPr lang="en-US" sz="1800" dirty="0" smtClean="0"/>
              <a:t>	</a:t>
            </a:r>
            <a:r>
              <a:rPr lang="en-US" sz="1800" dirty="0" smtClean="0"/>
              <a:t>On </a:t>
            </a:r>
            <a:r>
              <a:rPr lang="en-US" sz="1800" dirty="0" smtClean="0"/>
              <a:t>the other hand, PRK is almost always inconvenient.  Whether discussing the visual recovery or postoperative pain, there is little debate that uncomplicated LASIK (initial treatment or enhancement) provides, from the patient’s perspective, an easier postoperative process than uncomplicated PRK.  However, the recovery with PRK is fairly predictable and easy to counsel. The surgeon and patient must decide between one procedure that carries with it the known downside of a slow recovery (PRK) and another that carries with it the somewhat difficult to predict complication of epithelial </a:t>
            </a:r>
            <a:r>
              <a:rPr lang="en-US" sz="1800" dirty="0" err="1" smtClean="0"/>
              <a:t>ingrowth</a:t>
            </a:r>
            <a:r>
              <a:rPr lang="en-US" sz="1800" dirty="0" smtClean="0"/>
              <a:t>.</a:t>
            </a:r>
          </a:p>
          <a:p>
            <a:pPr algn="just">
              <a:buNone/>
            </a:pPr>
            <a:endParaRPr lang="en-US" sz="1800" dirty="0"/>
          </a:p>
          <a:p>
            <a:pPr algn="just">
              <a:buNone/>
            </a:pPr>
            <a:r>
              <a:rPr lang="en-US" sz="1800" dirty="0" smtClean="0"/>
              <a:t>	The incidence of epithelial </a:t>
            </a:r>
            <a:r>
              <a:rPr lang="en-US" sz="1800" dirty="0" err="1" smtClean="0"/>
              <a:t>ingrowth</a:t>
            </a:r>
            <a:r>
              <a:rPr lang="en-US" sz="1800" dirty="0" smtClean="0"/>
              <a:t> has been shown to rise when the initial LASIK procedure had been performed three or more years </a:t>
            </a:r>
            <a:r>
              <a:rPr lang="en-US" sz="1800" dirty="0" smtClean="0"/>
              <a:t>prior.</a:t>
            </a:r>
            <a:r>
              <a:rPr lang="en-US" sz="1800" baseline="30000" dirty="0" smtClean="0"/>
              <a:t>2,5</a:t>
            </a:r>
            <a:r>
              <a:rPr lang="en-US" sz="1800" dirty="0" smtClean="0"/>
              <a:t>  </a:t>
            </a:r>
            <a:r>
              <a:rPr lang="en-US" sz="1800" dirty="0" smtClean="0"/>
              <a:t>After reading recent such reports, we began using the three year mark as a guideline for recommending PRK to patients requesting enhancement of their initial LASIK procedure</a:t>
            </a:r>
            <a:r>
              <a:rPr lang="en-US" sz="1800" dirty="0" smtClean="0"/>
              <a:t>.</a:t>
            </a:r>
          </a:p>
          <a:p>
            <a:pPr>
              <a:buNone/>
            </a:pPr>
            <a:endParaRPr lang="en-US" sz="1800" dirty="0" smtClean="0"/>
          </a:p>
          <a:p>
            <a:pPr>
              <a:buNone/>
            </a:pPr>
            <a:endParaRPr lang="en-US" sz="1800" dirty="0" smtClean="0"/>
          </a:p>
          <a:p>
            <a:pPr>
              <a:buNone/>
            </a:pPr>
            <a:endParaRPr lang="en-US"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Concerns about PRK following LASIK</a:t>
            </a:r>
            <a:endParaRPr lang="en-US" dirty="0"/>
          </a:p>
        </p:txBody>
      </p:sp>
      <p:sp>
        <p:nvSpPr>
          <p:cNvPr id="3" name="Content Placeholder 2"/>
          <p:cNvSpPr>
            <a:spLocks noGrp="1"/>
          </p:cNvSpPr>
          <p:nvPr>
            <p:ph idx="1"/>
          </p:nvPr>
        </p:nvSpPr>
        <p:spPr/>
        <p:txBody>
          <a:bodyPr>
            <a:normAutofit/>
          </a:bodyPr>
          <a:lstStyle/>
          <a:p>
            <a:pPr algn="just">
              <a:buNone/>
            </a:pPr>
            <a:r>
              <a:rPr lang="en-US" sz="1800" dirty="0" smtClean="0"/>
              <a:t>	Apart </a:t>
            </a:r>
            <a:r>
              <a:rPr lang="en-US" sz="1800" dirty="0" smtClean="0"/>
              <a:t>from the visual recovery and postoperative pain, anticipated concerns of predictability arise when contemplating PRK following LASIK.  For example, can epithelial hyperplasia impact the refractive outcome when the thickened area of epithelium is removed?  In the case of prior myopic </a:t>
            </a:r>
            <a:r>
              <a:rPr lang="en-US" sz="1800" dirty="0" err="1" smtClean="0"/>
              <a:t>lasik</a:t>
            </a:r>
            <a:r>
              <a:rPr lang="en-US" sz="1800" dirty="0" smtClean="0"/>
              <a:t>, a </a:t>
            </a:r>
            <a:r>
              <a:rPr lang="en-US" sz="1800" dirty="0" err="1" smtClean="0"/>
              <a:t>hyperplastic</a:t>
            </a:r>
            <a:r>
              <a:rPr lang="en-US" sz="1800" dirty="0" smtClean="0"/>
              <a:t> central epithelial disk, if removed, could induce a hyperopic shift on its own, without any laser treatment being applied</a:t>
            </a:r>
            <a:r>
              <a:rPr lang="en-US" sz="1800" dirty="0" smtClean="0"/>
              <a:t>.</a:t>
            </a:r>
          </a:p>
          <a:p>
            <a:pPr algn="just">
              <a:buNone/>
            </a:pPr>
            <a:endParaRPr lang="en-US" sz="1800" dirty="0" smtClean="0"/>
          </a:p>
          <a:p>
            <a:pPr algn="just">
              <a:buNone/>
            </a:pPr>
            <a:r>
              <a:rPr lang="en-US" sz="1800" dirty="0" smtClean="0"/>
              <a:t>	Additionally, the risk </a:t>
            </a:r>
            <a:r>
              <a:rPr lang="en-US" sz="1800" dirty="0" smtClean="0"/>
              <a:t>of corneal </a:t>
            </a:r>
            <a:r>
              <a:rPr lang="en-US" sz="1800" dirty="0" smtClean="0"/>
              <a:t>haze always exists with PRK and has been reported to be an increased problem with post-LASIK eyes.</a:t>
            </a:r>
            <a:r>
              <a:rPr lang="en-US" sz="1800" baseline="30000" dirty="0" smtClean="0"/>
              <a:t>6</a:t>
            </a:r>
            <a:r>
              <a:rPr lang="en-US" sz="1800" dirty="0" smtClean="0"/>
              <a:t>  However, </a:t>
            </a:r>
            <a:r>
              <a:rPr lang="en-US" sz="1800" dirty="0" err="1" smtClean="0"/>
              <a:t>intraoperative</a:t>
            </a:r>
            <a:r>
              <a:rPr lang="en-US" sz="1800" dirty="0" smtClean="0"/>
              <a:t> application of </a:t>
            </a:r>
            <a:r>
              <a:rPr lang="en-US" sz="1800" dirty="0" err="1" smtClean="0"/>
              <a:t>Mitomycin</a:t>
            </a:r>
            <a:r>
              <a:rPr lang="en-US" sz="1800" dirty="0" smtClean="0"/>
              <a:t> C may offset that risk somewhat.</a:t>
            </a:r>
            <a:endParaRPr lang="en-US" sz="1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idx="1"/>
          </p:nvPr>
        </p:nvSpPr>
        <p:spPr/>
        <p:txBody>
          <a:bodyPr/>
          <a:lstStyle/>
          <a:p>
            <a:r>
              <a:rPr lang="en-US" dirty="0" smtClean="0"/>
              <a:t>Ongoing prospective study</a:t>
            </a:r>
          </a:p>
          <a:p>
            <a:endParaRPr lang="en-US" dirty="0" smtClean="0"/>
          </a:p>
          <a:p>
            <a:pPr marL="514350" indent="-514350">
              <a:buNone/>
            </a:pPr>
            <a:r>
              <a:rPr lang="en-US" dirty="0" smtClean="0"/>
              <a:t>Inclusion criteria: </a:t>
            </a:r>
          </a:p>
          <a:p>
            <a:pPr marL="514350" indent="-514350"/>
            <a:r>
              <a:rPr lang="en-US" dirty="0" smtClean="0"/>
              <a:t>eyes with a history of myopic LASIK performed more than three years prior</a:t>
            </a:r>
          </a:p>
          <a:p>
            <a:pPr marL="514350" indent="-514350"/>
            <a:r>
              <a:rPr lang="en-US" dirty="0" smtClean="0"/>
              <a:t>Eyes with myopia, </a:t>
            </a:r>
            <a:r>
              <a:rPr lang="en-US" dirty="0" smtClean="0"/>
              <a:t>with or without astigmatism</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242</TotalTime>
  <Words>666</Words>
  <Application>Microsoft Office PowerPoint</Application>
  <PresentationFormat>On-screen Show (4:3)</PresentationFormat>
  <Paragraphs>101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Urban</vt:lpstr>
      <vt:lpstr>Long-Term Excimer Laser Enhancements: Myopic PRK Following Myopic LASIK </vt:lpstr>
      <vt:lpstr>Financial Interest Disclosure</vt:lpstr>
      <vt:lpstr>Purpose</vt:lpstr>
      <vt:lpstr>Background</vt:lpstr>
      <vt:lpstr>Options for LASIK Enhancements</vt:lpstr>
      <vt:lpstr>Concerns About Epithelial Ingrowth</vt:lpstr>
      <vt:lpstr>Concerns About Epithelial Ingrowth</vt:lpstr>
      <vt:lpstr>Concerns about PRK following LASIK</vt:lpstr>
      <vt:lpstr>Methods</vt:lpstr>
      <vt:lpstr>Methods</vt:lpstr>
      <vt:lpstr>Demographics</vt:lpstr>
      <vt:lpstr>Results</vt:lpstr>
      <vt:lpstr>Uncorrected Visual Acuity at 1 Month</vt:lpstr>
      <vt:lpstr>Best Spectacle Corrected Vision</vt:lpstr>
      <vt:lpstr>Haze</vt:lpstr>
      <vt:lpstr>Predictability</vt:lpstr>
      <vt:lpstr>Predictability</vt:lpstr>
      <vt:lpstr>Discussion</vt:lpstr>
      <vt:lpstr>Discussion</vt:lpstr>
      <vt:lpstr>Conclusions</vt:lpstr>
      <vt:lpstr>References</vt:lpstr>
    </vt:vector>
  </TitlesOfParts>
  <Company>University of California, Los Angeles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Long-Term Excimer Laser Enhancements: Myopic PRK Following Myopic LASIK </dc:title>
  <dc:creator>Jonathan</dc:creator>
  <cp:lastModifiedBy>Jonathan</cp:lastModifiedBy>
  <cp:revision>34</cp:revision>
  <dcterms:created xsi:type="dcterms:W3CDTF">2011-02-15T05:39:24Z</dcterms:created>
  <dcterms:modified xsi:type="dcterms:W3CDTF">2011-02-16T07:47:45Z</dcterms:modified>
</cp:coreProperties>
</file>