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3" r:id="rId6"/>
    <p:sldId id="264" r:id="rId7"/>
    <p:sldId id="260" r:id="rId8"/>
    <p:sldId id="265" r:id="rId9"/>
    <p:sldId id="261" r:id="rId10"/>
    <p:sldId id="266" r:id="rId11"/>
    <p:sldId id="26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3" autoAdjust="0"/>
    <p:restoredTop sz="94667" autoAdjust="0"/>
  </p:normalViewPr>
  <p:slideViewPr>
    <p:cSldViewPr>
      <p:cViewPr varScale="1">
        <p:scale>
          <a:sx n="75" d="100"/>
          <a:sy n="75" d="100"/>
        </p:scale>
        <p:origin x="-42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2EB0EF-729E-49E4-B5BF-3DF4866C2184}" type="datetimeFigureOut">
              <a:rPr lang="en-US" smtClean="0"/>
              <a:pPr/>
              <a:t>2/17/2011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82CC2D-4F8C-483C-8D2F-349C9C43854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2EB0EF-729E-49E4-B5BF-3DF4866C2184}" type="datetimeFigureOut">
              <a:rPr lang="en-US" smtClean="0"/>
              <a:pPr/>
              <a:t>2/17/2011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82CC2D-4F8C-483C-8D2F-349C9C4385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2EB0EF-729E-49E4-B5BF-3DF4866C2184}" type="datetimeFigureOut">
              <a:rPr lang="en-US" smtClean="0"/>
              <a:pPr/>
              <a:t>2/17/2011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82CC2D-4F8C-483C-8D2F-349C9C4385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2EB0EF-729E-49E4-B5BF-3DF4866C2184}" type="datetimeFigureOut">
              <a:rPr lang="en-US" smtClean="0"/>
              <a:pPr/>
              <a:t>2/17/2011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82CC2D-4F8C-483C-8D2F-349C9C4385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2EB0EF-729E-49E4-B5BF-3DF4866C2184}" type="datetimeFigureOut">
              <a:rPr lang="en-US" smtClean="0"/>
              <a:pPr/>
              <a:t>2/17/2011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82CC2D-4F8C-483C-8D2F-349C9C43854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2EB0EF-729E-49E4-B5BF-3DF4866C2184}" type="datetimeFigureOut">
              <a:rPr lang="en-US" smtClean="0"/>
              <a:pPr/>
              <a:t>2/17/2011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82CC2D-4F8C-483C-8D2F-349C9C4385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2EB0EF-729E-49E4-B5BF-3DF4866C2184}" type="datetimeFigureOut">
              <a:rPr lang="en-US" smtClean="0"/>
              <a:pPr/>
              <a:t>2/17/2011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82CC2D-4F8C-483C-8D2F-349C9C4385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2EB0EF-729E-49E4-B5BF-3DF4866C2184}" type="datetimeFigureOut">
              <a:rPr lang="en-US" smtClean="0"/>
              <a:pPr/>
              <a:t>2/17/2011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82CC2D-4F8C-483C-8D2F-349C9C4385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2EB0EF-729E-49E4-B5BF-3DF4866C2184}" type="datetimeFigureOut">
              <a:rPr lang="en-US" smtClean="0"/>
              <a:pPr/>
              <a:t>2/17/2011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82CC2D-4F8C-483C-8D2F-349C9C43854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2EB0EF-729E-49E4-B5BF-3DF4866C2184}" type="datetimeFigureOut">
              <a:rPr lang="en-US" smtClean="0"/>
              <a:pPr/>
              <a:t>2/17/2011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82CC2D-4F8C-483C-8D2F-349C9C4385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2EB0EF-729E-49E4-B5BF-3DF4866C2184}" type="datetimeFigureOut">
              <a:rPr lang="en-US" smtClean="0"/>
              <a:pPr/>
              <a:t>2/17/2011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82CC2D-4F8C-483C-8D2F-349C9C43854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42EB0EF-729E-49E4-B5BF-3DF4866C2184}" type="datetimeFigureOut">
              <a:rPr lang="en-US" smtClean="0"/>
              <a:pPr/>
              <a:t>2/17/2011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682CC2D-4F8C-483C-8D2F-349C9C43854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Earliest Reported Case of </a:t>
            </a:r>
            <a:r>
              <a:rPr lang="en-US" dirty="0" err="1" smtClean="0"/>
              <a:t>Terson</a:t>
            </a:r>
            <a:r>
              <a:rPr lang="en-US" dirty="0" smtClean="0"/>
              <a:t> Syndrome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Brad Ballard MD</a:t>
            </a:r>
          </a:p>
          <a:p>
            <a:r>
              <a:rPr lang="en-US" dirty="0" smtClean="0"/>
              <a:t>Suzie Nemmers MD</a:t>
            </a:r>
          </a:p>
          <a:p>
            <a:r>
              <a:rPr lang="en-US" dirty="0" smtClean="0"/>
              <a:t>Lynnette Johnson MD</a:t>
            </a:r>
          </a:p>
          <a:p>
            <a:r>
              <a:rPr lang="en-US" dirty="0" smtClean="0"/>
              <a:t>Taylor  Sawyer MD</a:t>
            </a:r>
            <a:endParaRPr 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447800" y="4191000"/>
            <a:ext cx="7406640" cy="1752600"/>
          </a:xfrm>
          <a:prstGeom prst="rect">
            <a:avLst/>
          </a:prstGeom>
        </p:spPr>
        <p:txBody>
          <a:bodyPr tIns="0">
            <a:normAutofit fontScale="85000" lnSpcReduction="10000"/>
          </a:bodyPr>
          <a:lstStyle/>
          <a:p>
            <a:pPr algn="ctr">
              <a:buFont typeface="Arial" pitchFamily="34" charset="0"/>
              <a:buChar char="•"/>
            </a:pPr>
            <a:r>
              <a:rPr lang="en-US" sz="2800" dirty="0" smtClean="0"/>
              <a:t>The authors received funding from the Department of Defense (</a:t>
            </a:r>
            <a:r>
              <a:rPr lang="en-US" sz="2800" dirty="0" err="1" smtClean="0"/>
              <a:t>DoD</a:t>
            </a:r>
            <a:r>
              <a:rPr lang="en-US" sz="2800" dirty="0" smtClean="0"/>
              <a:t>) to attend this conference.</a:t>
            </a:r>
          </a:p>
          <a:p>
            <a:pPr algn="ctr">
              <a:buFont typeface="Arial" pitchFamily="34" charset="0"/>
              <a:buChar char="•"/>
            </a:pPr>
            <a:endParaRPr lang="en-US" sz="2800" dirty="0" smtClean="0"/>
          </a:p>
          <a:p>
            <a:pPr algn="ctr">
              <a:buFont typeface="Arial" pitchFamily="34" charset="0"/>
              <a:buChar char="•"/>
            </a:pPr>
            <a:r>
              <a:rPr lang="en-US" sz="2800" dirty="0" smtClean="0"/>
              <a:t>The </a:t>
            </a:r>
            <a:r>
              <a:rPr lang="en-US" sz="2800" dirty="0" smtClean="0"/>
              <a:t>authors views are personal and do not reflect official policy of the </a:t>
            </a:r>
            <a:r>
              <a:rPr lang="en-US" sz="2800" dirty="0" err="1" smtClean="0"/>
              <a:t>DoD</a:t>
            </a:r>
            <a:r>
              <a:rPr lang="en-US" sz="2800" dirty="0" smtClean="0"/>
              <a:t>, the US Army of any of its affiliates.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meta-analysis showed 13% of patients with intracranial hemorrhage showed intraocular hemorrhage as well.</a:t>
            </a:r>
          </a:p>
          <a:p>
            <a:r>
              <a:rPr lang="en-US" dirty="0" smtClean="0"/>
              <a:t>Most intracranial hemorrhages have no </a:t>
            </a:r>
            <a:r>
              <a:rPr lang="en-US" dirty="0" err="1" smtClean="0"/>
              <a:t>fundoscopic</a:t>
            </a:r>
            <a:r>
              <a:rPr lang="en-US" dirty="0" smtClean="0"/>
              <a:t> exam.</a:t>
            </a:r>
            <a:endParaRPr lang="en-US" dirty="0" smtClean="0"/>
          </a:p>
          <a:p>
            <a:r>
              <a:rPr lang="en-US" dirty="0" smtClean="0"/>
              <a:t>But, does knowing that </a:t>
            </a:r>
            <a:r>
              <a:rPr lang="en-US" dirty="0" err="1" smtClean="0"/>
              <a:t>Terson</a:t>
            </a:r>
            <a:r>
              <a:rPr lang="en-US" dirty="0" smtClean="0"/>
              <a:t> syndrome is present change management? </a:t>
            </a:r>
            <a:endParaRPr lang="en-US" dirty="0" smtClean="0"/>
          </a:p>
          <a:p>
            <a:pPr lvl="1"/>
            <a:r>
              <a:rPr lang="en-US" dirty="0" smtClean="0"/>
              <a:t>No visual change</a:t>
            </a:r>
          </a:p>
          <a:p>
            <a:pPr lvl="1"/>
            <a:r>
              <a:rPr lang="en-US" dirty="0" smtClean="0"/>
              <a:t>Higher risk of death 10 </a:t>
            </a:r>
            <a:r>
              <a:rPr lang="en-US" dirty="0" err="1" smtClean="0"/>
              <a:t>vs</a:t>
            </a:r>
            <a:r>
              <a:rPr lang="en-US" smtClean="0"/>
              <a:t> 50%</a:t>
            </a:r>
            <a:endParaRPr lang="en-US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report the earliest known case of </a:t>
            </a:r>
            <a:r>
              <a:rPr lang="en-US" dirty="0" err="1" smtClean="0"/>
              <a:t>Terson</a:t>
            </a:r>
            <a:r>
              <a:rPr lang="en-US" dirty="0" smtClean="0"/>
              <a:t> syndrome resulting from a large MCA infarction.  Based on our case, and other cases of neonatal </a:t>
            </a:r>
            <a:r>
              <a:rPr lang="en-US" dirty="0" err="1" smtClean="0"/>
              <a:t>Terson</a:t>
            </a:r>
            <a:r>
              <a:rPr lang="en-US" dirty="0" smtClean="0"/>
              <a:t> syndrome associated with MCA infarction, ophthalmologic exam should be considered in all infants with significant MCA infarction to evaluate for </a:t>
            </a:r>
            <a:r>
              <a:rPr lang="en-US" dirty="0" err="1" smtClean="0"/>
              <a:t>Terson</a:t>
            </a:r>
            <a:r>
              <a:rPr lang="en-US" dirty="0" smtClean="0"/>
              <a:t> syndrome.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 describe the earliest known diagnosis of </a:t>
            </a:r>
            <a:r>
              <a:rPr lang="en-US" dirty="0" err="1" smtClean="0"/>
              <a:t>Terson</a:t>
            </a:r>
            <a:r>
              <a:rPr lang="en-US" dirty="0" smtClean="0"/>
              <a:t> syndrome in a 3 day old full term neonate.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1650 g male via C/S at 37 weeks EGA</a:t>
            </a:r>
          </a:p>
          <a:p>
            <a:r>
              <a:rPr lang="en-US" dirty="0" smtClean="0"/>
              <a:t>Non-reassuring fetal heart tracing</a:t>
            </a:r>
          </a:p>
          <a:p>
            <a:r>
              <a:rPr lang="en-US" dirty="0" smtClean="0"/>
              <a:t>Required positive pressure ventilation, CPR x 90 seconds, and intubation</a:t>
            </a:r>
          </a:p>
          <a:p>
            <a:r>
              <a:rPr lang="en-US" dirty="0" smtClean="0"/>
              <a:t>MRI on DOL 3 showed right MCA infarction with hemorrhagic transformation and subarachnoid hemorrhage</a:t>
            </a:r>
          </a:p>
          <a:p>
            <a:r>
              <a:rPr lang="en-US" dirty="0" smtClean="0"/>
              <a:t>DFE showed multilayer retinal hemorrhages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Regular dilated exams showed clearance of retinal hemorrhage and serial ultrasounds showed no worsening of intracranial path.  </a:t>
            </a:r>
          </a:p>
          <a:p>
            <a:r>
              <a:rPr lang="en-US" dirty="0" err="1" smtClean="0"/>
              <a:t>Thrombophilia</a:t>
            </a:r>
            <a:r>
              <a:rPr lang="en-US" dirty="0" smtClean="0"/>
              <a:t> workup showed decreased ATIII, Protein C/S likely from consumption </a:t>
            </a:r>
            <a:r>
              <a:rPr lang="en-US" dirty="0" err="1" smtClean="0"/>
              <a:t>coagulopathy</a:t>
            </a:r>
            <a:r>
              <a:rPr lang="en-US" dirty="0" smtClean="0"/>
              <a:t> from ICH.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304800"/>
            <a:ext cx="6448425" cy="6255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5867400"/>
            <a:ext cx="8229600" cy="792163"/>
          </a:xfrm>
          <a:solidFill>
            <a:schemeClr val="bg1"/>
          </a:solidFill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T2 weighted magnetic resonance imaging of the brain at two days of life showing right middle cerebral artery infarction with post-hemorrhagic </a:t>
            </a:r>
            <a:r>
              <a:rPr lang="en-US" dirty="0" err="1" smtClean="0"/>
              <a:t>intraparenchymal</a:t>
            </a:r>
            <a:r>
              <a:rPr lang="en-US" dirty="0" smtClean="0"/>
              <a:t> hematoma and moderate </a:t>
            </a:r>
            <a:r>
              <a:rPr lang="en-US" dirty="0" err="1" smtClean="0"/>
              <a:t>ventriculomegaly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6065837"/>
            <a:ext cx="8229600" cy="792163"/>
          </a:xfrm>
        </p:spPr>
        <p:txBody>
          <a:bodyPr>
            <a:normAutofit fontScale="47500" lnSpcReduction="20000"/>
          </a:bodyPr>
          <a:lstStyle/>
          <a:p>
            <a:r>
              <a:rPr lang="en-US" dirty="0" err="1" smtClean="0"/>
              <a:t>RetCam</a:t>
            </a:r>
            <a:r>
              <a:rPr lang="en-US" dirty="0" smtClean="0"/>
              <a:t>™ image of the retina. </a:t>
            </a:r>
            <a:r>
              <a:rPr lang="en-US" b="1" dirty="0" smtClean="0"/>
              <a:t>A &amp; B</a:t>
            </a:r>
            <a:r>
              <a:rPr lang="en-US" dirty="0" smtClean="0"/>
              <a:t>. left eye and right eye respectively at 3 days of life showing multi-layer retinal hemorrhages. </a:t>
            </a:r>
            <a:r>
              <a:rPr lang="en-US" b="1" dirty="0" smtClean="0"/>
              <a:t>C &amp; D</a:t>
            </a:r>
            <a:r>
              <a:rPr lang="en-US" dirty="0" smtClean="0"/>
              <a:t>. left and right eye respectively at 35 days of life showing near complete resolution of retinal hemorrhages.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0"/>
            <a:ext cx="8077200" cy="6089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DDx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Birth Trauma</a:t>
            </a:r>
          </a:p>
          <a:p>
            <a:pPr lvl="1"/>
            <a:r>
              <a:rPr lang="en-US" dirty="0" smtClean="0"/>
              <a:t>However, baby born via cesarean</a:t>
            </a:r>
          </a:p>
          <a:p>
            <a:r>
              <a:rPr lang="en-US" dirty="0" smtClean="0"/>
              <a:t>CPR</a:t>
            </a:r>
          </a:p>
          <a:p>
            <a:pPr lvl="1"/>
            <a:r>
              <a:rPr lang="en-US" dirty="0" smtClean="0"/>
              <a:t>Brief duration – 90 seconds</a:t>
            </a:r>
          </a:p>
          <a:p>
            <a:r>
              <a:rPr lang="en-US" dirty="0" err="1" smtClean="0"/>
              <a:t>Coagulopathies</a:t>
            </a:r>
            <a:endParaRPr lang="en-US" dirty="0" smtClean="0"/>
          </a:p>
          <a:p>
            <a:pPr lvl="1"/>
            <a:r>
              <a:rPr lang="en-US" dirty="0" smtClean="0"/>
              <a:t>NICU team felt consumptive process from ICH caused ATIII, protein C and S deficiencies</a:t>
            </a:r>
          </a:p>
          <a:p>
            <a:r>
              <a:rPr lang="en-US" dirty="0" smtClean="0"/>
              <a:t>Thrombocytopenia</a:t>
            </a:r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DDx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Vasculopathies</a:t>
            </a:r>
            <a:endParaRPr lang="en-US" dirty="0" smtClean="0"/>
          </a:p>
          <a:p>
            <a:pPr lvl="1"/>
            <a:r>
              <a:rPr lang="en-US" dirty="0" smtClean="0"/>
              <a:t>Not likely in this case</a:t>
            </a:r>
          </a:p>
          <a:p>
            <a:r>
              <a:rPr lang="en-US" dirty="0" smtClean="0"/>
              <a:t>NAT </a:t>
            </a:r>
          </a:p>
          <a:p>
            <a:pPr lvl="1"/>
            <a:r>
              <a:rPr lang="en-US" dirty="0" smtClean="0"/>
              <a:t>Not likely in this case</a:t>
            </a:r>
          </a:p>
          <a:p>
            <a:r>
              <a:rPr lang="en-US" dirty="0" smtClean="0"/>
              <a:t>Intracranial Hemorrhages/</a:t>
            </a:r>
            <a:r>
              <a:rPr lang="en-US" dirty="0" err="1" smtClean="0"/>
              <a:t>Terson</a:t>
            </a:r>
            <a:r>
              <a:rPr lang="en-US" dirty="0" smtClean="0"/>
              <a:t> Syndrome</a:t>
            </a:r>
          </a:p>
          <a:p>
            <a:pPr lvl="1"/>
            <a:r>
              <a:rPr lang="en-US" dirty="0" smtClean="0"/>
              <a:t>Increased ICP transmitted down nerve sheath causing retinal hemorrhages from blood vessel rupture in multiple retinal layers.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adults, </a:t>
            </a:r>
            <a:r>
              <a:rPr lang="en-US" dirty="0" err="1" smtClean="0"/>
              <a:t>Terson</a:t>
            </a:r>
            <a:r>
              <a:rPr lang="en-US" dirty="0" smtClean="0"/>
              <a:t> syndrome is a marker of poor prognosis for intracranial hemorrhages. </a:t>
            </a:r>
          </a:p>
          <a:p>
            <a:r>
              <a:rPr lang="en-US" dirty="0" smtClean="0"/>
              <a:t>Unknown about it prognostic implications in neonates</a:t>
            </a:r>
          </a:p>
          <a:p>
            <a:r>
              <a:rPr lang="en-US" dirty="0" smtClean="0"/>
              <a:t>May cause </a:t>
            </a:r>
            <a:r>
              <a:rPr lang="en-US" dirty="0" err="1" smtClean="0"/>
              <a:t>amblyopia</a:t>
            </a:r>
            <a:r>
              <a:rPr lang="en-US" dirty="0" smtClean="0"/>
              <a:t>, </a:t>
            </a:r>
            <a:r>
              <a:rPr lang="en-US" dirty="0" err="1" smtClean="0"/>
              <a:t>poliferative</a:t>
            </a:r>
            <a:r>
              <a:rPr lang="en-US" dirty="0" smtClean="0"/>
              <a:t> retinal detachments, </a:t>
            </a:r>
            <a:r>
              <a:rPr lang="en-US" dirty="0" err="1" smtClean="0"/>
              <a:t>epiretinal</a:t>
            </a:r>
            <a:r>
              <a:rPr lang="en-US" dirty="0" smtClean="0"/>
              <a:t> membranes, and may require </a:t>
            </a:r>
            <a:r>
              <a:rPr lang="en-US" dirty="0" err="1" smtClean="0"/>
              <a:t>vitrectomy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62</TotalTime>
  <Words>438</Words>
  <Application>Microsoft Office PowerPoint</Application>
  <PresentationFormat>On-screen Show (4:3)</PresentationFormat>
  <Paragraphs>48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Solstice</vt:lpstr>
      <vt:lpstr>Earliest Reported Case of Terson Syndrome</vt:lpstr>
      <vt:lpstr>Purpose</vt:lpstr>
      <vt:lpstr>Case</vt:lpstr>
      <vt:lpstr>Case</vt:lpstr>
      <vt:lpstr>Slide 5</vt:lpstr>
      <vt:lpstr>Slide 6</vt:lpstr>
      <vt:lpstr>DDx</vt:lpstr>
      <vt:lpstr>DDx</vt:lpstr>
      <vt:lpstr>Conclusion</vt:lpstr>
      <vt:lpstr>Conclusion</vt:lpstr>
      <vt:lpstr>Conclusion</vt:lpstr>
    </vt:vector>
  </TitlesOfParts>
  <Company>MEDCOM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Earliest Reported Case of Terson Syndrome</dc:title>
  <dc:creator>Administrator</dc:creator>
  <cp:lastModifiedBy>Administrator</cp:lastModifiedBy>
  <cp:revision>7</cp:revision>
  <dcterms:created xsi:type="dcterms:W3CDTF">2011-01-12T16:18:06Z</dcterms:created>
  <dcterms:modified xsi:type="dcterms:W3CDTF">2011-02-17T15:47:11Z</dcterms:modified>
</cp:coreProperties>
</file>